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5"/>
    <p:sldMasterId id="214748368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</p:sldIdLst>
  <p:sldSz cy="5143500" cx="9144000"/>
  <p:notesSz cx="6858000" cy="9144000"/>
  <p:embeddedFontLst>
    <p:embeddedFont>
      <p:font typeface="Krona One"/>
      <p:regular r:id="rId42"/>
    </p:embeddedFont>
    <p:embeddedFont>
      <p:font typeface="Zen Kaku Gothic Antique"/>
      <p:regular r:id="rId43"/>
      <p:bold r:id="rId44"/>
    </p:embeddedFont>
    <p:embeddedFont>
      <p:font typeface="Rajdhani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Camila Neima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20" Type="http://schemas.openxmlformats.org/officeDocument/2006/relationships/slide" Target="slides/slide13.xml"/><Relationship Id="rId42" Type="http://schemas.openxmlformats.org/officeDocument/2006/relationships/font" Target="fonts/KronaOne-regular.fntdata"/><Relationship Id="rId41" Type="http://schemas.openxmlformats.org/officeDocument/2006/relationships/slide" Target="slides/slide34.xml"/><Relationship Id="rId22" Type="http://schemas.openxmlformats.org/officeDocument/2006/relationships/slide" Target="slides/slide15.xml"/><Relationship Id="rId44" Type="http://schemas.openxmlformats.org/officeDocument/2006/relationships/font" Target="fonts/ZenKakuGothicAntique-bold.fntdata"/><Relationship Id="rId21" Type="http://schemas.openxmlformats.org/officeDocument/2006/relationships/slide" Target="slides/slide14.xml"/><Relationship Id="rId43" Type="http://schemas.openxmlformats.org/officeDocument/2006/relationships/font" Target="fonts/ZenKakuGothicAntique-regular.fntdata"/><Relationship Id="rId24" Type="http://schemas.openxmlformats.org/officeDocument/2006/relationships/slide" Target="slides/slide17.xml"/><Relationship Id="rId46" Type="http://schemas.openxmlformats.org/officeDocument/2006/relationships/font" Target="fonts/Rajdhani-bold.fntdata"/><Relationship Id="rId23" Type="http://schemas.openxmlformats.org/officeDocument/2006/relationships/slide" Target="slides/slide16.xml"/><Relationship Id="rId45" Type="http://schemas.openxmlformats.org/officeDocument/2006/relationships/font" Target="fonts/Rajdhani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03-25T13:30:35.005">
    <p:pos x="1356" y="874"/>
    <p:text>Hermoso!</p:text>
  </p:cm>
</p:cmLst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e6b152dd6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e6b152dd6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0e6b152dd6_0_2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0e6b152dd6_0_2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0e6b152dd6_0_28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4" name="Google Shape;424;g10e6b152dd6_0_28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1e8559d8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" name="Google Shape;433;g11e8559d8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1e8559d8b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8" name="Google Shape;448;g11e8559d8b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1e8559d8b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1e8559d8b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1f2c33b1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1f2c33b1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1f2c33b17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9" name="Google Shape;469;g11f2c33b17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1f2c33b17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6" name="Google Shape;476;g11f2c33b17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1f2c33b17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4" name="Google Shape;484;g11f2c33b17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210d7df1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2" name="Google Shape;492;g1210d7df1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0e6b152dd6_0_4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g10e6b152dd6_0_4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210d7df13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1" name="Google Shape;501;g1210d7df13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210d7df13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9" name="Google Shape;509;g1210d7df13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210d7df13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8" name="Google Shape;518;g1210d7df13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1210d7df13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6" name="Google Shape;526;g1210d7df13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1210d7df13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1210d7df13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2306a59e0a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0" name="Google Shape;540;g12306a59e0a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2306a59e0a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5" name="Google Shape;555;g12306a59e0a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2306a59e0a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9" name="Google Shape;569;g12306a59e0a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1aeaa3a7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8" name="Google Shape;578;g11aeaa3a7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11aeaa3a74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5" name="Google Shape;585;g11aeaa3a74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e6b152dd6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e6b152dd6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11aeaa3a74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g11aeaa3a74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121a203703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121a203703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1aeaa3a74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5" name="Google Shape;605;g11aeaa3a74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12306a59e0a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12306a59e0a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10e6b152dd6_0_3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10e6b152dd6_0_3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0e6b152dd6_0_7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g10e6b152dd6_0_7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0e6b152dd6_0_1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0e6b152dd6_0_1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0e6b152dd6_0_18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10e6b152dd6_0_18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0e6b152dd6_0_2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g10e6b152dd6_0_2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0e6b152dd6_0_2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g10e6b152dd6_0_2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0e6b152dd6_0_2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0e6b152dd6_0_2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s://flaticon.com/" TargetMode="External"/><Relationship Id="rId4" Type="http://schemas.openxmlformats.org/officeDocument/2006/relationships/hyperlink" Target="https://freepik.com/" TargetMode="Externa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519224" y="988675"/>
            <a:ext cx="5237700" cy="28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3">
            <a:alphaModFix/>
          </a:blip>
          <a:srcRect b="0" l="5658" r="5649" t="0"/>
          <a:stretch/>
        </p:blipFill>
        <p:spPr>
          <a:xfrm>
            <a:off x="5888950" y="3624550"/>
            <a:ext cx="2675822" cy="111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5"/>
          <p:cNvSpPr txBox="1"/>
          <p:nvPr>
            <p:ph type="ctrTitle"/>
          </p:nvPr>
        </p:nvSpPr>
        <p:spPr>
          <a:xfrm>
            <a:off x="939150" y="856600"/>
            <a:ext cx="3840900" cy="27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1pPr>
            <a:lvl2pPr lvl="1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2pPr>
            <a:lvl3pPr lvl="2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3pPr>
            <a:lvl4pPr lvl="3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4pPr>
            <a:lvl5pPr lvl="4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5pPr>
            <a:lvl6pPr lvl="5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6pPr>
            <a:lvl7pPr lvl="6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7pPr>
            <a:lvl8pPr lvl="7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8pPr>
            <a:lvl9pPr lvl="8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9pPr>
          </a:lstStyle>
          <a:p/>
        </p:txBody>
      </p:sp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6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879000" y="1297400"/>
            <a:ext cx="7386000" cy="32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7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subTitle"/>
          </p:nvPr>
        </p:nvSpPr>
        <p:spPr>
          <a:xfrm>
            <a:off x="2220450" y="2202625"/>
            <a:ext cx="2200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2" type="subTitle"/>
          </p:nvPr>
        </p:nvSpPr>
        <p:spPr>
          <a:xfrm>
            <a:off x="2220450" y="1590925"/>
            <a:ext cx="2200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3" type="subTitle"/>
          </p:nvPr>
        </p:nvSpPr>
        <p:spPr>
          <a:xfrm>
            <a:off x="2220450" y="3680525"/>
            <a:ext cx="2200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4" type="subTitle"/>
          </p:nvPr>
        </p:nvSpPr>
        <p:spPr>
          <a:xfrm>
            <a:off x="2220450" y="3068825"/>
            <a:ext cx="2200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5" type="subTitle"/>
          </p:nvPr>
        </p:nvSpPr>
        <p:spPr>
          <a:xfrm>
            <a:off x="6032525" y="2202625"/>
            <a:ext cx="2200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6" type="subTitle"/>
          </p:nvPr>
        </p:nvSpPr>
        <p:spPr>
          <a:xfrm>
            <a:off x="6032525" y="1590925"/>
            <a:ext cx="2200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7" type="subTitle"/>
          </p:nvPr>
        </p:nvSpPr>
        <p:spPr>
          <a:xfrm>
            <a:off x="6032525" y="3680525"/>
            <a:ext cx="2200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8" type="subTitle"/>
          </p:nvPr>
        </p:nvSpPr>
        <p:spPr>
          <a:xfrm>
            <a:off x="6032525" y="3068825"/>
            <a:ext cx="2200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9" type="title"/>
          </p:nvPr>
        </p:nvSpPr>
        <p:spPr>
          <a:xfrm>
            <a:off x="1158450" y="1858900"/>
            <a:ext cx="9456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76" name="Google Shape;76;p17"/>
          <p:cNvSpPr txBox="1"/>
          <p:nvPr>
            <p:ph idx="13" type="title"/>
          </p:nvPr>
        </p:nvSpPr>
        <p:spPr>
          <a:xfrm>
            <a:off x="1158450" y="3338125"/>
            <a:ext cx="9456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77" name="Google Shape;77;p17"/>
          <p:cNvSpPr txBox="1"/>
          <p:nvPr>
            <p:ph idx="14" type="title"/>
          </p:nvPr>
        </p:nvSpPr>
        <p:spPr>
          <a:xfrm>
            <a:off x="4979400" y="1858900"/>
            <a:ext cx="9456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78" name="Google Shape;78;p17"/>
          <p:cNvSpPr txBox="1"/>
          <p:nvPr>
            <p:ph idx="15" type="title"/>
          </p:nvPr>
        </p:nvSpPr>
        <p:spPr>
          <a:xfrm>
            <a:off x="4979400" y="3338125"/>
            <a:ext cx="9456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8"/>
          <p:cNvSpPr txBox="1"/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82" name="Google Shape;82;p18"/>
          <p:cNvSpPr txBox="1"/>
          <p:nvPr>
            <p:ph idx="2" type="title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83" name="Google Shape;83;p18"/>
          <p:cNvSpPr txBox="1"/>
          <p:nvPr>
            <p:ph idx="1" type="subTitle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/>
        </p:txBody>
      </p:sp>
      <p:grpSp>
        <p:nvGrpSpPr>
          <p:cNvPr id="84" name="Google Shape;84;p18"/>
          <p:cNvGrpSpPr/>
          <p:nvPr/>
        </p:nvGrpSpPr>
        <p:grpSpPr>
          <a:xfrm>
            <a:off x="7663825" y="766227"/>
            <a:ext cx="524946" cy="524946"/>
            <a:chOff x="6931150" y="2739415"/>
            <a:chExt cx="524946" cy="524946"/>
          </a:xfrm>
        </p:grpSpPr>
        <p:sp>
          <p:nvSpPr>
            <p:cNvPr id="85" name="Google Shape;85;p18"/>
            <p:cNvSpPr/>
            <p:nvPr/>
          </p:nvSpPr>
          <p:spPr>
            <a:xfrm>
              <a:off x="7161805" y="2739415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8"/>
            <p:cNvSpPr/>
            <p:nvPr/>
          </p:nvSpPr>
          <p:spPr>
            <a:xfrm>
              <a:off x="7161805" y="2739415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8"/>
            <p:cNvSpPr/>
            <p:nvPr/>
          </p:nvSpPr>
          <p:spPr>
            <a:xfrm>
              <a:off x="6931150" y="2970309"/>
              <a:ext cx="524946" cy="63400"/>
            </a:xfrm>
            <a:custGeom>
              <a:rect b="b" l="l" r="r" t="t"/>
              <a:pathLst>
                <a:path extrusionOk="0" h="5581" w="4621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8"/>
            <p:cNvSpPr/>
            <p:nvPr/>
          </p:nvSpPr>
          <p:spPr>
            <a:xfrm>
              <a:off x="6985519" y="2793784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8"/>
            <p:cNvSpPr/>
            <p:nvPr/>
          </p:nvSpPr>
          <p:spPr>
            <a:xfrm>
              <a:off x="6985519" y="2793784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8"/>
            <p:cNvSpPr/>
            <p:nvPr/>
          </p:nvSpPr>
          <p:spPr>
            <a:xfrm>
              <a:off x="6985519" y="2793784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 b="7150" l="119" r="119" t="222"/>
          <a:stretch/>
        </p:blipFill>
        <p:spPr>
          <a:xfrm>
            <a:off x="722125" y="548900"/>
            <a:ext cx="7699173" cy="40412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/>
          <p:nvPr/>
        </p:nvSpPr>
        <p:spPr>
          <a:xfrm>
            <a:off x="713225" y="1130400"/>
            <a:ext cx="7717500" cy="288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4" name="Google Shape;94;p19"/>
          <p:cNvCxnSpPr/>
          <p:nvPr/>
        </p:nvCxnSpPr>
        <p:spPr>
          <a:xfrm>
            <a:off x="1694900" y="1130400"/>
            <a:ext cx="0" cy="2882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" name="Google Shape;95;p19"/>
          <p:cNvCxnSpPr/>
          <p:nvPr/>
        </p:nvCxnSpPr>
        <p:spPr>
          <a:xfrm>
            <a:off x="7449125" y="1130400"/>
            <a:ext cx="0" cy="2882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19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9"/>
          <p:cNvSpPr txBox="1"/>
          <p:nvPr>
            <p:ph type="title"/>
          </p:nvPr>
        </p:nvSpPr>
        <p:spPr>
          <a:xfrm>
            <a:off x="2324100" y="1466763"/>
            <a:ext cx="4495800" cy="6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8" name="Google Shape;98;p19"/>
          <p:cNvSpPr txBox="1"/>
          <p:nvPr>
            <p:ph idx="1" type="subTitle"/>
          </p:nvPr>
        </p:nvSpPr>
        <p:spPr>
          <a:xfrm>
            <a:off x="2324100" y="2468625"/>
            <a:ext cx="4495800" cy="11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cxnSp>
        <p:nvCxnSpPr>
          <p:cNvPr id="99" name="Google Shape;99;p19"/>
          <p:cNvCxnSpPr/>
          <p:nvPr/>
        </p:nvCxnSpPr>
        <p:spPr>
          <a:xfrm>
            <a:off x="1706775" y="2343725"/>
            <a:ext cx="5755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0" name="Google Shape;100;p19"/>
          <p:cNvGrpSpPr/>
          <p:nvPr/>
        </p:nvGrpSpPr>
        <p:grpSpPr>
          <a:xfrm>
            <a:off x="940675" y="2352377"/>
            <a:ext cx="524946" cy="524946"/>
            <a:chOff x="940675" y="2352377"/>
            <a:chExt cx="524946" cy="524946"/>
          </a:xfrm>
        </p:grpSpPr>
        <p:sp>
          <p:nvSpPr>
            <p:cNvPr id="101" name="Google Shape;101;p19"/>
            <p:cNvSpPr/>
            <p:nvPr/>
          </p:nvSpPr>
          <p:spPr>
            <a:xfrm>
              <a:off x="1171330" y="2352377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9"/>
            <p:cNvSpPr/>
            <p:nvPr/>
          </p:nvSpPr>
          <p:spPr>
            <a:xfrm>
              <a:off x="1171330" y="2352377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9"/>
            <p:cNvSpPr/>
            <p:nvPr/>
          </p:nvSpPr>
          <p:spPr>
            <a:xfrm>
              <a:off x="940675" y="2583271"/>
              <a:ext cx="524946" cy="63400"/>
            </a:xfrm>
            <a:custGeom>
              <a:rect b="b" l="l" r="r" t="t"/>
              <a:pathLst>
                <a:path extrusionOk="0" h="5581" w="4621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9"/>
            <p:cNvSpPr/>
            <p:nvPr/>
          </p:nvSpPr>
          <p:spPr>
            <a:xfrm>
              <a:off x="995044" y="2406747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9"/>
            <p:cNvSpPr/>
            <p:nvPr/>
          </p:nvSpPr>
          <p:spPr>
            <a:xfrm>
              <a:off x="995044" y="2406747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9"/>
            <p:cNvSpPr/>
            <p:nvPr/>
          </p:nvSpPr>
          <p:spPr>
            <a:xfrm>
              <a:off x="995044" y="2406747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" name="Google Shape;107;p19"/>
          <p:cNvGrpSpPr/>
          <p:nvPr/>
        </p:nvGrpSpPr>
        <p:grpSpPr>
          <a:xfrm>
            <a:off x="7602875" y="2434850"/>
            <a:ext cx="680250" cy="359975"/>
            <a:chOff x="7602875" y="2434850"/>
            <a:chExt cx="680250" cy="359975"/>
          </a:xfrm>
        </p:grpSpPr>
        <p:sp>
          <p:nvSpPr>
            <p:cNvPr id="108" name="Google Shape;108;p19"/>
            <p:cNvSpPr/>
            <p:nvPr/>
          </p:nvSpPr>
          <p:spPr>
            <a:xfrm>
              <a:off x="7602875" y="2434850"/>
              <a:ext cx="680250" cy="359975"/>
            </a:xfrm>
            <a:custGeom>
              <a:rect b="b" l="l" r="r" t="t"/>
              <a:pathLst>
                <a:path extrusionOk="0" h="14399" w="2721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9"/>
            <p:cNvSpPr/>
            <p:nvPr/>
          </p:nvSpPr>
          <p:spPr>
            <a:xfrm>
              <a:off x="7698100" y="2434850"/>
              <a:ext cx="489300" cy="359975"/>
            </a:xfrm>
            <a:custGeom>
              <a:rect b="b" l="l" r="r" t="t"/>
              <a:pathLst>
                <a:path extrusionOk="0" h="14399" w="19572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9"/>
            <p:cNvSpPr/>
            <p:nvPr/>
          </p:nvSpPr>
          <p:spPr>
            <a:xfrm>
              <a:off x="7815700" y="2434850"/>
              <a:ext cx="254100" cy="359975"/>
            </a:xfrm>
            <a:custGeom>
              <a:rect b="b" l="l" r="r" t="t"/>
              <a:pathLst>
                <a:path extrusionOk="0" h="14399" w="10164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9"/>
            <p:cNvSpPr/>
            <p:nvPr/>
          </p:nvSpPr>
          <p:spPr>
            <a:xfrm>
              <a:off x="7609000" y="2608463"/>
              <a:ext cx="667500" cy="12750"/>
            </a:xfrm>
            <a:custGeom>
              <a:rect b="b" l="l" r="r" t="t"/>
              <a:pathLst>
                <a:path extrusionOk="0" h="510" w="2670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 rotWithShape="1">
          <a:blip r:embed="rId2">
            <a:alphaModFix/>
          </a:blip>
          <a:srcRect b="-14650" l="46624" r="25537" t="-38441"/>
          <a:stretch/>
        </p:blipFill>
        <p:spPr>
          <a:xfrm>
            <a:off x="7132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 rotWithShape="1">
          <a:blip r:embed="rId2">
            <a:alphaModFix/>
          </a:blip>
          <a:srcRect b="-5209" l="28263" r="47129" t="-30108"/>
          <a:stretch/>
        </p:blipFill>
        <p:spPr>
          <a:xfrm>
            <a:off x="73496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0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2541150" y="1934225"/>
            <a:ext cx="40617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1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" name="Google Shape;121;p21"/>
          <p:cNvSpPr txBox="1"/>
          <p:nvPr>
            <p:ph idx="1" type="subTitle"/>
          </p:nvPr>
        </p:nvSpPr>
        <p:spPr>
          <a:xfrm>
            <a:off x="1736675" y="3717475"/>
            <a:ext cx="23070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1"/>
          <p:cNvSpPr txBox="1"/>
          <p:nvPr>
            <p:ph idx="2" type="subTitle"/>
          </p:nvPr>
        </p:nvSpPr>
        <p:spPr>
          <a:xfrm>
            <a:off x="1736675" y="3307775"/>
            <a:ext cx="23070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3" type="subTitle"/>
          </p:nvPr>
        </p:nvSpPr>
        <p:spPr>
          <a:xfrm>
            <a:off x="5100325" y="3717475"/>
            <a:ext cx="23070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1"/>
          <p:cNvSpPr txBox="1"/>
          <p:nvPr>
            <p:ph idx="4" type="subTitle"/>
          </p:nvPr>
        </p:nvSpPr>
        <p:spPr>
          <a:xfrm>
            <a:off x="5100325" y="3307775"/>
            <a:ext cx="23070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grpSp>
        <p:nvGrpSpPr>
          <p:cNvPr id="125" name="Google Shape;125;p21"/>
          <p:cNvGrpSpPr/>
          <p:nvPr/>
        </p:nvGrpSpPr>
        <p:grpSpPr>
          <a:xfrm>
            <a:off x="3983425" y="2070943"/>
            <a:ext cx="1177150" cy="703675"/>
            <a:chOff x="3983425" y="2151400"/>
            <a:chExt cx="1177150" cy="703675"/>
          </a:xfrm>
        </p:grpSpPr>
        <p:sp>
          <p:nvSpPr>
            <p:cNvPr id="126" name="Google Shape;126;p21"/>
            <p:cNvSpPr/>
            <p:nvPr/>
          </p:nvSpPr>
          <p:spPr>
            <a:xfrm>
              <a:off x="3983425" y="2151400"/>
              <a:ext cx="1177150" cy="703675"/>
            </a:xfrm>
            <a:custGeom>
              <a:rect b="b" l="l" r="r" t="t"/>
              <a:pathLst>
                <a:path extrusionOk="0" h="28147" w="47086">
                  <a:moveTo>
                    <a:pt x="33013" y="999"/>
                  </a:moveTo>
                  <a:cubicBezTo>
                    <a:pt x="40223" y="999"/>
                    <a:pt x="46088" y="6864"/>
                    <a:pt x="46088" y="14074"/>
                  </a:cubicBezTo>
                  <a:cubicBezTo>
                    <a:pt x="46088" y="21283"/>
                    <a:pt x="40223" y="27169"/>
                    <a:pt x="33013" y="27169"/>
                  </a:cubicBezTo>
                  <a:lnTo>
                    <a:pt x="14073" y="27169"/>
                  </a:lnTo>
                  <a:cubicBezTo>
                    <a:pt x="6864" y="27169"/>
                    <a:pt x="998" y="21283"/>
                    <a:pt x="998" y="14074"/>
                  </a:cubicBezTo>
                  <a:cubicBezTo>
                    <a:pt x="998" y="6864"/>
                    <a:pt x="6864" y="999"/>
                    <a:pt x="14073" y="999"/>
                  </a:cubicBezTo>
                  <a:close/>
                  <a:moveTo>
                    <a:pt x="14073" y="1"/>
                  </a:moveTo>
                  <a:cubicBezTo>
                    <a:pt x="6314" y="1"/>
                    <a:pt x="1" y="6314"/>
                    <a:pt x="1" y="14074"/>
                  </a:cubicBezTo>
                  <a:cubicBezTo>
                    <a:pt x="1" y="21833"/>
                    <a:pt x="6314" y="28146"/>
                    <a:pt x="14073" y="28146"/>
                  </a:cubicBezTo>
                  <a:lnTo>
                    <a:pt x="33013" y="28146"/>
                  </a:lnTo>
                  <a:cubicBezTo>
                    <a:pt x="40773" y="28146"/>
                    <a:pt x="47086" y="21833"/>
                    <a:pt x="47086" y="14074"/>
                  </a:cubicBezTo>
                  <a:cubicBezTo>
                    <a:pt x="47086" y="6314"/>
                    <a:pt x="40773" y="1"/>
                    <a:pt x="3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7" name="Google Shape;127;p21"/>
            <p:cNvGrpSpPr/>
            <p:nvPr/>
          </p:nvGrpSpPr>
          <p:grpSpPr>
            <a:xfrm>
              <a:off x="4303175" y="2377988"/>
              <a:ext cx="561100" cy="250525"/>
              <a:chOff x="4303175" y="2225438"/>
              <a:chExt cx="561100" cy="250525"/>
            </a:xfrm>
          </p:grpSpPr>
          <p:sp>
            <p:nvSpPr>
              <p:cNvPr id="128" name="Google Shape;128;p21"/>
              <p:cNvSpPr/>
              <p:nvPr/>
            </p:nvSpPr>
            <p:spPr>
              <a:xfrm>
                <a:off x="4646825" y="2225438"/>
                <a:ext cx="217450" cy="250525"/>
              </a:xfrm>
              <a:custGeom>
                <a:rect b="b" l="l" r="r" t="t"/>
                <a:pathLst>
                  <a:path extrusionOk="0" h="10021" w="8698">
                    <a:moveTo>
                      <a:pt x="530" y="1"/>
                    </a:moveTo>
                    <a:lnTo>
                      <a:pt x="1" y="856"/>
                    </a:lnTo>
                    <a:lnTo>
                      <a:pt x="6803" y="5011"/>
                    </a:lnTo>
                    <a:lnTo>
                      <a:pt x="1" y="9165"/>
                    </a:lnTo>
                    <a:lnTo>
                      <a:pt x="530" y="10020"/>
                    </a:lnTo>
                    <a:lnTo>
                      <a:pt x="8697" y="5011"/>
                    </a:lnTo>
                    <a:lnTo>
                      <a:pt x="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21"/>
              <p:cNvSpPr/>
              <p:nvPr/>
            </p:nvSpPr>
            <p:spPr>
              <a:xfrm>
                <a:off x="4303175" y="2338450"/>
                <a:ext cx="524950" cy="24975"/>
              </a:xfrm>
              <a:custGeom>
                <a:rect b="b" l="l" r="r" t="t"/>
                <a:pathLst>
                  <a:path extrusionOk="0" h="999" w="20998">
                    <a:moveTo>
                      <a:pt x="0" y="1"/>
                    </a:moveTo>
                    <a:lnTo>
                      <a:pt x="0" y="999"/>
                    </a:lnTo>
                    <a:lnTo>
                      <a:pt x="20997" y="999"/>
                    </a:lnTo>
                    <a:lnTo>
                      <a:pt x="209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0" name="Google Shape;130;p21"/>
          <p:cNvGrpSpPr/>
          <p:nvPr/>
        </p:nvGrpSpPr>
        <p:grpSpPr>
          <a:xfrm>
            <a:off x="7663825" y="3853727"/>
            <a:ext cx="524946" cy="524946"/>
            <a:chOff x="7663825" y="3853727"/>
            <a:chExt cx="524946" cy="524946"/>
          </a:xfrm>
        </p:grpSpPr>
        <p:sp>
          <p:nvSpPr>
            <p:cNvPr id="131" name="Google Shape;131;p21"/>
            <p:cNvSpPr/>
            <p:nvPr/>
          </p:nvSpPr>
          <p:spPr>
            <a:xfrm>
              <a:off x="7894480" y="3853727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7894480" y="3853727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7663825" y="4084621"/>
              <a:ext cx="524946" cy="63400"/>
            </a:xfrm>
            <a:custGeom>
              <a:rect b="b" l="l" r="r" t="t"/>
              <a:pathLst>
                <a:path extrusionOk="0" h="5581" w="4621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7718194" y="3908097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7718194" y="3908097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7718194" y="3908097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_1_1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2"/>
          <p:cNvSpPr txBox="1"/>
          <p:nvPr>
            <p:ph type="title"/>
          </p:nvPr>
        </p:nvSpPr>
        <p:spPr>
          <a:xfrm>
            <a:off x="1224431" y="649900"/>
            <a:ext cx="38586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22"/>
          <p:cNvSpPr txBox="1"/>
          <p:nvPr>
            <p:ph idx="1" type="subTitle"/>
          </p:nvPr>
        </p:nvSpPr>
        <p:spPr>
          <a:xfrm>
            <a:off x="1287575" y="1722388"/>
            <a:ext cx="3732300" cy="14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grpSp>
        <p:nvGrpSpPr>
          <p:cNvPr id="141" name="Google Shape;141;p22"/>
          <p:cNvGrpSpPr/>
          <p:nvPr/>
        </p:nvGrpSpPr>
        <p:grpSpPr>
          <a:xfrm>
            <a:off x="1287581" y="3658550"/>
            <a:ext cx="3732300" cy="703800"/>
            <a:chOff x="1287581" y="3658550"/>
            <a:chExt cx="3732300" cy="703800"/>
          </a:xfrm>
        </p:grpSpPr>
        <p:grpSp>
          <p:nvGrpSpPr>
            <p:cNvPr id="142" name="Google Shape;142;p22"/>
            <p:cNvGrpSpPr/>
            <p:nvPr/>
          </p:nvGrpSpPr>
          <p:grpSpPr>
            <a:xfrm>
              <a:off x="1692456" y="3885181"/>
              <a:ext cx="2922532" cy="250525"/>
              <a:chOff x="1692456" y="3885181"/>
              <a:chExt cx="2922532" cy="250525"/>
            </a:xfrm>
          </p:grpSpPr>
          <p:sp>
            <p:nvSpPr>
              <p:cNvPr id="143" name="Google Shape;143;p22"/>
              <p:cNvSpPr/>
              <p:nvPr/>
            </p:nvSpPr>
            <p:spPr>
              <a:xfrm>
                <a:off x="4397538" y="3885181"/>
                <a:ext cx="217450" cy="250525"/>
              </a:xfrm>
              <a:custGeom>
                <a:rect b="b" l="l" r="r" t="t"/>
                <a:pathLst>
                  <a:path extrusionOk="0" h="10021" w="8698">
                    <a:moveTo>
                      <a:pt x="530" y="1"/>
                    </a:moveTo>
                    <a:lnTo>
                      <a:pt x="1" y="856"/>
                    </a:lnTo>
                    <a:lnTo>
                      <a:pt x="6803" y="5011"/>
                    </a:lnTo>
                    <a:lnTo>
                      <a:pt x="1" y="9165"/>
                    </a:lnTo>
                    <a:lnTo>
                      <a:pt x="530" y="10020"/>
                    </a:lnTo>
                    <a:lnTo>
                      <a:pt x="8697" y="5011"/>
                    </a:lnTo>
                    <a:lnTo>
                      <a:pt x="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22"/>
              <p:cNvSpPr/>
              <p:nvPr/>
            </p:nvSpPr>
            <p:spPr>
              <a:xfrm>
                <a:off x="1692456" y="3998200"/>
                <a:ext cx="2886438" cy="24975"/>
              </a:xfrm>
              <a:custGeom>
                <a:rect b="b" l="l" r="r" t="t"/>
                <a:pathLst>
                  <a:path extrusionOk="0" h="999" w="20998">
                    <a:moveTo>
                      <a:pt x="0" y="1"/>
                    </a:moveTo>
                    <a:lnTo>
                      <a:pt x="0" y="999"/>
                    </a:lnTo>
                    <a:lnTo>
                      <a:pt x="20997" y="999"/>
                    </a:lnTo>
                    <a:lnTo>
                      <a:pt x="209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5" name="Google Shape;145;p22"/>
            <p:cNvSpPr/>
            <p:nvPr/>
          </p:nvSpPr>
          <p:spPr>
            <a:xfrm>
              <a:off x="1287581" y="3658550"/>
              <a:ext cx="3732300" cy="7038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7" name="Google Shape;147;p23"/>
          <p:cNvCxnSpPr/>
          <p:nvPr/>
        </p:nvCxnSpPr>
        <p:spPr>
          <a:xfrm>
            <a:off x="4571975" y="539500"/>
            <a:ext cx="0" cy="40293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8" name="Google Shape;148;p23"/>
          <p:cNvPicPr preferRelativeResize="0"/>
          <p:nvPr/>
        </p:nvPicPr>
        <p:blipFill rotWithShape="1">
          <a:blip r:embed="rId2">
            <a:alphaModFix/>
          </a:blip>
          <a:srcRect b="6948" l="0" r="0" t="83447"/>
          <a:stretch/>
        </p:blipFill>
        <p:spPr>
          <a:xfrm>
            <a:off x="713225" y="4180401"/>
            <a:ext cx="7717550" cy="4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3"/>
          <p:cNvSpPr txBox="1"/>
          <p:nvPr>
            <p:ph type="title"/>
          </p:nvPr>
        </p:nvSpPr>
        <p:spPr>
          <a:xfrm>
            <a:off x="713225" y="649900"/>
            <a:ext cx="38586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2" type="title"/>
          </p:nvPr>
        </p:nvSpPr>
        <p:spPr>
          <a:xfrm>
            <a:off x="4549625" y="649900"/>
            <a:ext cx="38586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1" type="subTitle"/>
          </p:nvPr>
        </p:nvSpPr>
        <p:spPr>
          <a:xfrm>
            <a:off x="1155425" y="2823882"/>
            <a:ext cx="2974200" cy="11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3"/>
          <p:cNvSpPr txBox="1"/>
          <p:nvPr>
            <p:ph idx="3" type="subTitle"/>
          </p:nvPr>
        </p:nvSpPr>
        <p:spPr>
          <a:xfrm>
            <a:off x="4991825" y="2823882"/>
            <a:ext cx="2974200" cy="11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4" name="Google Shape;154;p23"/>
          <p:cNvGrpSpPr/>
          <p:nvPr/>
        </p:nvGrpSpPr>
        <p:grpSpPr>
          <a:xfrm>
            <a:off x="4309500" y="1527327"/>
            <a:ext cx="524946" cy="524946"/>
            <a:chOff x="4309500" y="1527327"/>
            <a:chExt cx="524946" cy="524946"/>
          </a:xfrm>
        </p:grpSpPr>
        <p:sp>
          <p:nvSpPr>
            <p:cNvPr id="155" name="Google Shape;155;p23"/>
            <p:cNvSpPr/>
            <p:nvPr/>
          </p:nvSpPr>
          <p:spPr>
            <a:xfrm>
              <a:off x="4540155" y="1527327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4540155" y="1527327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4309500" y="1758221"/>
              <a:ext cx="524946" cy="63400"/>
            </a:xfrm>
            <a:custGeom>
              <a:rect b="b" l="l" r="r" t="t"/>
              <a:pathLst>
                <a:path extrusionOk="0" h="5581" w="4621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4363869" y="1581697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4363869" y="1581697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4363869" y="1581697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_1_1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4"/>
          <p:cNvSpPr txBox="1"/>
          <p:nvPr>
            <p:ph type="title"/>
          </p:nvPr>
        </p:nvSpPr>
        <p:spPr>
          <a:xfrm>
            <a:off x="4069406" y="649900"/>
            <a:ext cx="38586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24"/>
          <p:cNvSpPr txBox="1"/>
          <p:nvPr>
            <p:ph idx="1" type="subTitle"/>
          </p:nvPr>
        </p:nvSpPr>
        <p:spPr>
          <a:xfrm>
            <a:off x="4132550" y="1722388"/>
            <a:ext cx="3732300" cy="14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grpSp>
        <p:nvGrpSpPr>
          <p:cNvPr id="165" name="Google Shape;165;p24"/>
          <p:cNvGrpSpPr/>
          <p:nvPr/>
        </p:nvGrpSpPr>
        <p:grpSpPr>
          <a:xfrm flipH="1">
            <a:off x="4537448" y="3885181"/>
            <a:ext cx="2922532" cy="250525"/>
            <a:chOff x="1692456" y="3885181"/>
            <a:chExt cx="2922532" cy="250525"/>
          </a:xfrm>
        </p:grpSpPr>
        <p:sp>
          <p:nvSpPr>
            <p:cNvPr id="166" name="Google Shape;166;p24"/>
            <p:cNvSpPr/>
            <p:nvPr/>
          </p:nvSpPr>
          <p:spPr>
            <a:xfrm>
              <a:off x="4397538" y="3885181"/>
              <a:ext cx="217450" cy="250525"/>
            </a:xfrm>
            <a:custGeom>
              <a:rect b="b" l="l" r="r" t="t"/>
              <a:pathLst>
                <a:path extrusionOk="0" h="10021" w="8698">
                  <a:moveTo>
                    <a:pt x="530" y="1"/>
                  </a:moveTo>
                  <a:lnTo>
                    <a:pt x="1" y="856"/>
                  </a:lnTo>
                  <a:lnTo>
                    <a:pt x="6803" y="5011"/>
                  </a:lnTo>
                  <a:lnTo>
                    <a:pt x="1" y="9165"/>
                  </a:lnTo>
                  <a:lnTo>
                    <a:pt x="530" y="10020"/>
                  </a:lnTo>
                  <a:lnTo>
                    <a:pt x="8697" y="5011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1692456" y="3998200"/>
              <a:ext cx="2886438" cy="24975"/>
            </a:xfrm>
            <a:custGeom>
              <a:rect b="b" l="l" r="r" t="t"/>
              <a:pathLst>
                <a:path extrusionOk="0" h="999" w="20998">
                  <a:moveTo>
                    <a:pt x="0" y="1"/>
                  </a:moveTo>
                  <a:lnTo>
                    <a:pt x="0" y="999"/>
                  </a:lnTo>
                  <a:lnTo>
                    <a:pt x="20997" y="999"/>
                  </a:lnTo>
                  <a:lnTo>
                    <a:pt x="209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8" name="Google Shape;168;p24"/>
          <p:cNvSpPr/>
          <p:nvPr/>
        </p:nvSpPr>
        <p:spPr>
          <a:xfrm flipH="1">
            <a:off x="4132556" y="3658550"/>
            <a:ext cx="3732300" cy="703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5"/>
          <p:cNvPicPr preferRelativeResize="0"/>
          <p:nvPr/>
        </p:nvPicPr>
        <p:blipFill rotWithShape="1">
          <a:blip r:embed="rId2">
            <a:alphaModFix/>
          </a:blip>
          <a:srcRect b="86457" l="0" r="0" t="0"/>
          <a:stretch/>
        </p:blipFill>
        <p:spPr>
          <a:xfrm>
            <a:off x="713225" y="539500"/>
            <a:ext cx="7717550" cy="5908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5"/>
          <p:cNvSpPr txBox="1"/>
          <p:nvPr>
            <p:ph type="title"/>
          </p:nvPr>
        </p:nvSpPr>
        <p:spPr>
          <a:xfrm>
            <a:off x="713250" y="1359750"/>
            <a:ext cx="7717500" cy="23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73" name="Google Shape;173;p25"/>
          <p:cNvGrpSpPr/>
          <p:nvPr/>
        </p:nvGrpSpPr>
        <p:grpSpPr>
          <a:xfrm>
            <a:off x="980975" y="3888911"/>
            <a:ext cx="1177154" cy="499403"/>
            <a:chOff x="980975" y="3888911"/>
            <a:chExt cx="1177154" cy="499403"/>
          </a:xfrm>
        </p:grpSpPr>
        <p:sp>
          <p:nvSpPr>
            <p:cNvPr id="174" name="Google Shape;174;p25"/>
            <p:cNvSpPr/>
            <p:nvPr/>
          </p:nvSpPr>
          <p:spPr>
            <a:xfrm>
              <a:off x="985124" y="4140687"/>
              <a:ext cx="1168839" cy="247627"/>
            </a:xfrm>
            <a:custGeom>
              <a:rect b="b" l="l" r="r" t="t"/>
              <a:pathLst>
                <a:path extrusionOk="0" h="14562" w="68735">
                  <a:moveTo>
                    <a:pt x="34378" y="1"/>
                  </a:moveTo>
                  <a:cubicBezTo>
                    <a:pt x="15397" y="1"/>
                    <a:pt x="1" y="3259"/>
                    <a:pt x="1" y="7291"/>
                  </a:cubicBezTo>
                  <a:cubicBezTo>
                    <a:pt x="1" y="11303"/>
                    <a:pt x="15397" y="14562"/>
                    <a:pt x="34378" y="14562"/>
                  </a:cubicBezTo>
                  <a:cubicBezTo>
                    <a:pt x="53338" y="14562"/>
                    <a:pt x="68735" y="11303"/>
                    <a:pt x="68735" y="7291"/>
                  </a:cubicBezTo>
                  <a:cubicBezTo>
                    <a:pt x="68735" y="3259"/>
                    <a:pt x="53338" y="1"/>
                    <a:pt x="3437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5"/>
            <p:cNvSpPr/>
            <p:nvPr/>
          </p:nvSpPr>
          <p:spPr>
            <a:xfrm>
              <a:off x="980975" y="4012894"/>
              <a:ext cx="1177154" cy="255942"/>
            </a:xfrm>
            <a:custGeom>
              <a:rect b="b" l="l" r="r" t="t"/>
              <a:pathLst>
                <a:path extrusionOk="0" h="15051" w="69224">
                  <a:moveTo>
                    <a:pt x="34622" y="510"/>
                  </a:moveTo>
                  <a:cubicBezTo>
                    <a:pt x="43787" y="510"/>
                    <a:pt x="52381" y="1263"/>
                    <a:pt x="58857" y="2628"/>
                  </a:cubicBezTo>
                  <a:cubicBezTo>
                    <a:pt x="65130" y="3952"/>
                    <a:pt x="68714" y="5744"/>
                    <a:pt x="68714" y="7516"/>
                  </a:cubicBezTo>
                  <a:cubicBezTo>
                    <a:pt x="68714" y="9308"/>
                    <a:pt x="65130" y="11080"/>
                    <a:pt x="58857" y="12424"/>
                  </a:cubicBezTo>
                  <a:cubicBezTo>
                    <a:pt x="52381" y="13788"/>
                    <a:pt x="43766" y="14542"/>
                    <a:pt x="34622" y="14542"/>
                  </a:cubicBezTo>
                  <a:cubicBezTo>
                    <a:pt x="25457" y="14542"/>
                    <a:pt x="16843" y="13788"/>
                    <a:pt x="10367" y="12424"/>
                  </a:cubicBezTo>
                  <a:cubicBezTo>
                    <a:pt x="4114" y="11100"/>
                    <a:pt x="510" y="9308"/>
                    <a:pt x="510" y="7516"/>
                  </a:cubicBezTo>
                  <a:cubicBezTo>
                    <a:pt x="510" y="5744"/>
                    <a:pt x="4114" y="3952"/>
                    <a:pt x="10367" y="262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54"/>
                    <a:pt x="10265" y="2139"/>
                  </a:cubicBezTo>
                  <a:cubicBezTo>
                    <a:pt x="5581" y="3117"/>
                    <a:pt x="0" y="4868"/>
                    <a:pt x="0" y="7516"/>
                  </a:cubicBezTo>
                  <a:cubicBezTo>
                    <a:pt x="0" y="10183"/>
                    <a:pt x="5581" y="11935"/>
                    <a:pt x="10265" y="12912"/>
                  </a:cubicBezTo>
                  <a:cubicBezTo>
                    <a:pt x="16782" y="14297"/>
                    <a:pt x="25417" y="15051"/>
                    <a:pt x="34622" y="15051"/>
                  </a:cubicBezTo>
                  <a:cubicBezTo>
                    <a:pt x="43807" y="15051"/>
                    <a:pt x="52462" y="14297"/>
                    <a:pt x="58959" y="12912"/>
                  </a:cubicBezTo>
                  <a:cubicBezTo>
                    <a:pt x="63643" y="11935"/>
                    <a:pt x="69223" y="10183"/>
                    <a:pt x="69223" y="7516"/>
                  </a:cubicBezTo>
                  <a:cubicBezTo>
                    <a:pt x="69223" y="4868"/>
                    <a:pt x="63643" y="3117"/>
                    <a:pt x="58959" y="2139"/>
                  </a:cubicBezTo>
                  <a:cubicBezTo>
                    <a:pt x="52462" y="754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5"/>
            <p:cNvSpPr/>
            <p:nvPr/>
          </p:nvSpPr>
          <p:spPr>
            <a:xfrm>
              <a:off x="980975" y="3888911"/>
              <a:ext cx="1177154" cy="256299"/>
            </a:xfrm>
            <a:custGeom>
              <a:rect b="b" l="l" r="r" t="t"/>
              <a:pathLst>
                <a:path extrusionOk="0" h="15072" w="69224">
                  <a:moveTo>
                    <a:pt x="34622" y="510"/>
                  </a:moveTo>
                  <a:cubicBezTo>
                    <a:pt x="43787" y="510"/>
                    <a:pt x="52381" y="1263"/>
                    <a:pt x="58857" y="2648"/>
                  </a:cubicBezTo>
                  <a:cubicBezTo>
                    <a:pt x="65130" y="3972"/>
                    <a:pt x="68714" y="5744"/>
                    <a:pt x="68714" y="7536"/>
                  </a:cubicBezTo>
                  <a:cubicBezTo>
                    <a:pt x="68714" y="9328"/>
                    <a:pt x="65130" y="11100"/>
                    <a:pt x="58857" y="12424"/>
                  </a:cubicBezTo>
                  <a:cubicBezTo>
                    <a:pt x="52381" y="13809"/>
                    <a:pt x="43766" y="14562"/>
                    <a:pt x="34622" y="14562"/>
                  </a:cubicBezTo>
                  <a:cubicBezTo>
                    <a:pt x="25457" y="14562"/>
                    <a:pt x="16843" y="13809"/>
                    <a:pt x="10367" y="12424"/>
                  </a:cubicBezTo>
                  <a:cubicBezTo>
                    <a:pt x="4114" y="11100"/>
                    <a:pt x="510" y="9328"/>
                    <a:pt x="510" y="7536"/>
                  </a:cubicBezTo>
                  <a:cubicBezTo>
                    <a:pt x="510" y="5744"/>
                    <a:pt x="4114" y="3972"/>
                    <a:pt x="10367" y="264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75"/>
                    <a:pt x="10265" y="2139"/>
                  </a:cubicBezTo>
                  <a:cubicBezTo>
                    <a:pt x="5581" y="3137"/>
                    <a:pt x="0" y="4868"/>
                    <a:pt x="0" y="7536"/>
                  </a:cubicBezTo>
                  <a:cubicBezTo>
                    <a:pt x="0" y="10204"/>
                    <a:pt x="5581" y="11935"/>
                    <a:pt x="10265" y="12933"/>
                  </a:cubicBezTo>
                  <a:cubicBezTo>
                    <a:pt x="16782" y="14318"/>
                    <a:pt x="25417" y="15071"/>
                    <a:pt x="34622" y="15071"/>
                  </a:cubicBezTo>
                  <a:cubicBezTo>
                    <a:pt x="43807" y="15071"/>
                    <a:pt x="52462" y="14318"/>
                    <a:pt x="58959" y="12933"/>
                  </a:cubicBezTo>
                  <a:cubicBezTo>
                    <a:pt x="63643" y="11935"/>
                    <a:pt x="69223" y="10204"/>
                    <a:pt x="69223" y="7536"/>
                  </a:cubicBezTo>
                  <a:cubicBezTo>
                    <a:pt x="69223" y="4889"/>
                    <a:pt x="63643" y="3137"/>
                    <a:pt x="58959" y="2139"/>
                  </a:cubicBezTo>
                  <a:cubicBezTo>
                    <a:pt x="52462" y="775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" name="Google Shape;177;p25"/>
          <p:cNvGrpSpPr/>
          <p:nvPr/>
        </p:nvGrpSpPr>
        <p:grpSpPr>
          <a:xfrm>
            <a:off x="2564931" y="4013093"/>
            <a:ext cx="5500407" cy="250525"/>
            <a:chOff x="2564931" y="4013093"/>
            <a:chExt cx="5500407" cy="250525"/>
          </a:xfrm>
        </p:grpSpPr>
        <p:sp>
          <p:nvSpPr>
            <p:cNvPr id="178" name="Google Shape;178;p25"/>
            <p:cNvSpPr/>
            <p:nvPr/>
          </p:nvSpPr>
          <p:spPr>
            <a:xfrm>
              <a:off x="7847888" y="4013093"/>
              <a:ext cx="217450" cy="250525"/>
            </a:xfrm>
            <a:custGeom>
              <a:rect b="b" l="l" r="r" t="t"/>
              <a:pathLst>
                <a:path extrusionOk="0" h="10021" w="8698">
                  <a:moveTo>
                    <a:pt x="530" y="1"/>
                  </a:moveTo>
                  <a:lnTo>
                    <a:pt x="1" y="856"/>
                  </a:lnTo>
                  <a:lnTo>
                    <a:pt x="6803" y="5011"/>
                  </a:lnTo>
                  <a:lnTo>
                    <a:pt x="1" y="9165"/>
                  </a:lnTo>
                  <a:lnTo>
                    <a:pt x="530" y="10020"/>
                  </a:lnTo>
                  <a:lnTo>
                    <a:pt x="8697" y="5011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5"/>
            <p:cNvSpPr/>
            <p:nvPr/>
          </p:nvSpPr>
          <p:spPr>
            <a:xfrm>
              <a:off x="2564931" y="4126113"/>
              <a:ext cx="5464310" cy="24975"/>
            </a:xfrm>
            <a:custGeom>
              <a:rect b="b" l="l" r="r" t="t"/>
              <a:pathLst>
                <a:path extrusionOk="0" h="999" w="20998">
                  <a:moveTo>
                    <a:pt x="0" y="1"/>
                  </a:moveTo>
                  <a:lnTo>
                    <a:pt x="0" y="999"/>
                  </a:lnTo>
                  <a:lnTo>
                    <a:pt x="20997" y="999"/>
                  </a:lnTo>
                  <a:lnTo>
                    <a:pt x="209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6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7"/>
          <p:cNvPicPr preferRelativeResize="0"/>
          <p:nvPr/>
        </p:nvPicPr>
        <p:blipFill rotWithShape="1">
          <a:blip r:embed="rId2">
            <a:alphaModFix/>
          </a:blip>
          <a:srcRect b="6949" l="0" r="0" t="79611"/>
          <a:stretch/>
        </p:blipFill>
        <p:spPr>
          <a:xfrm>
            <a:off x="713225" y="4013101"/>
            <a:ext cx="7717550" cy="58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7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7"/>
          <p:cNvSpPr txBox="1"/>
          <p:nvPr>
            <p:ph hasCustomPrompt="1" type="title"/>
          </p:nvPr>
        </p:nvSpPr>
        <p:spPr>
          <a:xfrm>
            <a:off x="713250" y="1607713"/>
            <a:ext cx="77175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9pPr>
          </a:lstStyle>
          <a:p>
            <a:r>
              <a:t>xx%</a:t>
            </a:r>
          </a:p>
        </p:txBody>
      </p:sp>
      <p:sp>
        <p:nvSpPr>
          <p:cNvPr id="187" name="Google Shape;187;p27"/>
          <p:cNvSpPr txBox="1"/>
          <p:nvPr>
            <p:ph idx="1" type="subTitle"/>
          </p:nvPr>
        </p:nvSpPr>
        <p:spPr>
          <a:xfrm>
            <a:off x="2124000" y="3475625"/>
            <a:ext cx="48960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grpSp>
        <p:nvGrpSpPr>
          <p:cNvPr id="188" name="Google Shape;188;p27"/>
          <p:cNvGrpSpPr/>
          <p:nvPr/>
        </p:nvGrpSpPr>
        <p:grpSpPr>
          <a:xfrm>
            <a:off x="986825" y="711400"/>
            <a:ext cx="680250" cy="359975"/>
            <a:chOff x="986825" y="711400"/>
            <a:chExt cx="680250" cy="359975"/>
          </a:xfrm>
        </p:grpSpPr>
        <p:sp>
          <p:nvSpPr>
            <p:cNvPr id="189" name="Google Shape;189;p27"/>
            <p:cNvSpPr/>
            <p:nvPr/>
          </p:nvSpPr>
          <p:spPr>
            <a:xfrm>
              <a:off x="986825" y="711400"/>
              <a:ext cx="680250" cy="359975"/>
            </a:xfrm>
            <a:custGeom>
              <a:rect b="b" l="l" r="r" t="t"/>
              <a:pathLst>
                <a:path extrusionOk="0" h="14399" w="2721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1082050" y="711400"/>
              <a:ext cx="489300" cy="359975"/>
            </a:xfrm>
            <a:custGeom>
              <a:rect b="b" l="l" r="r" t="t"/>
              <a:pathLst>
                <a:path extrusionOk="0" h="14399" w="19572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1199650" y="711400"/>
              <a:ext cx="254100" cy="359975"/>
            </a:xfrm>
            <a:custGeom>
              <a:rect b="b" l="l" r="r" t="t"/>
              <a:pathLst>
                <a:path extrusionOk="0" h="14399" w="10164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992950" y="885013"/>
              <a:ext cx="667500" cy="12750"/>
            </a:xfrm>
            <a:custGeom>
              <a:rect b="b" l="l" r="r" t="t"/>
              <a:pathLst>
                <a:path extrusionOk="0" h="510" w="2670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" name="Google Shape;193;p27"/>
          <p:cNvGrpSpPr/>
          <p:nvPr/>
        </p:nvGrpSpPr>
        <p:grpSpPr>
          <a:xfrm>
            <a:off x="2456398" y="724750"/>
            <a:ext cx="5702100" cy="333300"/>
            <a:chOff x="2456398" y="724750"/>
            <a:chExt cx="5702100" cy="333300"/>
          </a:xfrm>
        </p:grpSpPr>
        <p:sp>
          <p:nvSpPr>
            <p:cNvPr id="194" name="Google Shape;194;p27"/>
            <p:cNvSpPr/>
            <p:nvPr/>
          </p:nvSpPr>
          <p:spPr>
            <a:xfrm flipH="1">
              <a:off x="2456398" y="724750"/>
              <a:ext cx="5702100" cy="3333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95" name="Google Shape;195;p27"/>
            <p:cNvCxnSpPr/>
            <p:nvPr/>
          </p:nvCxnSpPr>
          <p:spPr>
            <a:xfrm>
              <a:off x="2699271" y="891400"/>
              <a:ext cx="52161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96" name="Google Shape;196;p27"/>
            <p:cNvSpPr/>
            <p:nvPr/>
          </p:nvSpPr>
          <p:spPr>
            <a:xfrm rot="10800000">
              <a:off x="2682727" y="805196"/>
              <a:ext cx="149649" cy="172411"/>
            </a:xfrm>
            <a:custGeom>
              <a:rect b="b" l="l" r="r" t="t"/>
              <a:pathLst>
                <a:path extrusionOk="0" h="10021" w="8698">
                  <a:moveTo>
                    <a:pt x="530" y="1"/>
                  </a:moveTo>
                  <a:lnTo>
                    <a:pt x="1" y="856"/>
                  </a:lnTo>
                  <a:lnTo>
                    <a:pt x="6803" y="5011"/>
                  </a:lnTo>
                  <a:lnTo>
                    <a:pt x="1" y="9165"/>
                  </a:lnTo>
                  <a:lnTo>
                    <a:pt x="530" y="10020"/>
                  </a:lnTo>
                  <a:lnTo>
                    <a:pt x="8697" y="5011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_1_1_1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8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0" name="Google Shape;200;p28"/>
          <p:cNvSpPr txBox="1"/>
          <p:nvPr>
            <p:ph idx="1" type="subTitle"/>
          </p:nvPr>
        </p:nvSpPr>
        <p:spPr>
          <a:xfrm>
            <a:off x="5122925" y="1918375"/>
            <a:ext cx="2843100" cy="12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grpSp>
        <p:nvGrpSpPr>
          <p:cNvPr id="201" name="Google Shape;201;p28"/>
          <p:cNvGrpSpPr/>
          <p:nvPr/>
        </p:nvGrpSpPr>
        <p:grpSpPr>
          <a:xfrm>
            <a:off x="5953825" y="3403431"/>
            <a:ext cx="1177150" cy="703675"/>
            <a:chOff x="5953825" y="3446413"/>
            <a:chExt cx="1177150" cy="703675"/>
          </a:xfrm>
        </p:grpSpPr>
        <p:sp>
          <p:nvSpPr>
            <p:cNvPr id="202" name="Google Shape;202;p28"/>
            <p:cNvSpPr/>
            <p:nvPr/>
          </p:nvSpPr>
          <p:spPr>
            <a:xfrm>
              <a:off x="5953825" y="3446413"/>
              <a:ext cx="1177150" cy="703675"/>
            </a:xfrm>
            <a:custGeom>
              <a:rect b="b" l="l" r="r" t="t"/>
              <a:pathLst>
                <a:path extrusionOk="0" h="28147" w="47086">
                  <a:moveTo>
                    <a:pt x="33013" y="999"/>
                  </a:moveTo>
                  <a:cubicBezTo>
                    <a:pt x="40223" y="999"/>
                    <a:pt x="46088" y="6864"/>
                    <a:pt x="46088" y="14074"/>
                  </a:cubicBezTo>
                  <a:cubicBezTo>
                    <a:pt x="46088" y="21283"/>
                    <a:pt x="40223" y="27169"/>
                    <a:pt x="33013" y="27169"/>
                  </a:cubicBezTo>
                  <a:lnTo>
                    <a:pt x="14073" y="27169"/>
                  </a:lnTo>
                  <a:cubicBezTo>
                    <a:pt x="6864" y="27169"/>
                    <a:pt x="998" y="21283"/>
                    <a:pt x="998" y="14074"/>
                  </a:cubicBezTo>
                  <a:cubicBezTo>
                    <a:pt x="998" y="6864"/>
                    <a:pt x="6864" y="999"/>
                    <a:pt x="14073" y="999"/>
                  </a:cubicBezTo>
                  <a:close/>
                  <a:moveTo>
                    <a:pt x="14073" y="1"/>
                  </a:moveTo>
                  <a:cubicBezTo>
                    <a:pt x="6314" y="1"/>
                    <a:pt x="1" y="6314"/>
                    <a:pt x="1" y="14074"/>
                  </a:cubicBezTo>
                  <a:cubicBezTo>
                    <a:pt x="1" y="21833"/>
                    <a:pt x="6314" y="28146"/>
                    <a:pt x="14073" y="28146"/>
                  </a:cubicBezTo>
                  <a:lnTo>
                    <a:pt x="33013" y="28146"/>
                  </a:lnTo>
                  <a:cubicBezTo>
                    <a:pt x="40773" y="28146"/>
                    <a:pt x="47086" y="21833"/>
                    <a:pt x="47086" y="14074"/>
                  </a:cubicBezTo>
                  <a:cubicBezTo>
                    <a:pt x="47086" y="6314"/>
                    <a:pt x="40773" y="1"/>
                    <a:pt x="3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3" name="Google Shape;203;p28"/>
            <p:cNvGrpSpPr/>
            <p:nvPr/>
          </p:nvGrpSpPr>
          <p:grpSpPr>
            <a:xfrm>
              <a:off x="6273575" y="3673000"/>
              <a:ext cx="561100" cy="250525"/>
              <a:chOff x="6273575" y="3520450"/>
              <a:chExt cx="561100" cy="250525"/>
            </a:xfrm>
          </p:grpSpPr>
          <p:sp>
            <p:nvSpPr>
              <p:cNvPr id="204" name="Google Shape;204;p28"/>
              <p:cNvSpPr/>
              <p:nvPr/>
            </p:nvSpPr>
            <p:spPr>
              <a:xfrm>
                <a:off x="6617225" y="3520450"/>
                <a:ext cx="217450" cy="250525"/>
              </a:xfrm>
              <a:custGeom>
                <a:rect b="b" l="l" r="r" t="t"/>
                <a:pathLst>
                  <a:path extrusionOk="0" h="10021" w="8698">
                    <a:moveTo>
                      <a:pt x="530" y="1"/>
                    </a:moveTo>
                    <a:lnTo>
                      <a:pt x="1" y="856"/>
                    </a:lnTo>
                    <a:lnTo>
                      <a:pt x="6803" y="5011"/>
                    </a:lnTo>
                    <a:lnTo>
                      <a:pt x="1" y="9165"/>
                    </a:lnTo>
                    <a:lnTo>
                      <a:pt x="530" y="10020"/>
                    </a:lnTo>
                    <a:lnTo>
                      <a:pt x="8697" y="5011"/>
                    </a:lnTo>
                    <a:lnTo>
                      <a:pt x="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28"/>
              <p:cNvSpPr/>
              <p:nvPr/>
            </p:nvSpPr>
            <p:spPr>
              <a:xfrm>
                <a:off x="6273575" y="3633463"/>
                <a:ext cx="524950" cy="24975"/>
              </a:xfrm>
              <a:custGeom>
                <a:rect b="b" l="l" r="r" t="t"/>
                <a:pathLst>
                  <a:path extrusionOk="0" h="999" w="20998">
                    <a:moveTo>
                      <a:pt x="0" y="1"/>
                    </a:moveTo>
                    <a:lnTo>
                      <a:pt x="0" y="999"/>
                    </a:lnTo>
                    <a:lnTo>
                      <a:pt x="20997" y="999"/>
                    </a:lnTo>
                    <a:lnTo>
                      <a:pt x="209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9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9" name="Google Shape;209;p29"/>
          <p:cNvSpPr txBox="1"/>
          <p:nvPr>
            <p:ph idx="1" type="subTitle"/>
          </p:nvPr>
        </p:nvSpPr>
        <p:spPr>
          <a:xfrm>
            <a:off x="941850" y="3182750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9"/>
          <p:cNvSpPr txBox="1"/>
          <p:nvPr>
            <p:ph idx="2" type="subTitle"/>
          </p:nvPr>
        </p:nvSpPr>
        <p:spPr>
          <a:xfrm>
            <a:off x="941850" y="2852050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11" name="Google Shape;211;p29"/>
          <p:cNvSpPr txBox="1"/>
          <p:nvPr>
            <p:ph idx="3" type="subTitle"/>
          </p:nvPr>
        </p:nvSpPr>
        <p:spPr>
          <a:xfrm>
            <a:off x="6076950" y="3182750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9"/>
          <p:cNvSpPr txBox="1"/>
          <p:nvPr>
            <p:ph idx="4" type="subTitle"/>
          </p:nvPr>
        </p:nvSpPr>
        <p:spPr>
          <a:xfrm>
            <a:off x="6076950" y="2852050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13" name="Google Shape;213;p29"/>
          <p:cNvSpPr txBox="1"/>
          <p:nvPr>
            <p:ph idx="5" type="subTitle"/>
          </p:nvPr>
        </p:nvSpPr>
        <p:spPr>
          <a:xfrm>
            <a:off x="3509400" y="3182750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9"/>
          <p:cNvSpPr txBox="1"/>
          <p:nvPr>
            <p:ph idx="6" type="subTitle"/>
          </p:nvPr>
        </p:nvSpPr>
        <p:spPr>
          <a:xfrm>
            <a:off x="3509400" y="2852050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grpSp>
        <p:nvGrpSpPr>
          <p:cNvPr id="215" name="Google Shape;215;p29"/>
          <p:cNvGrpSpPr/>
          <p:nvPr/>
        </p:nvGrpSpPr>
        <p:grpSpPr>
          <a:xfrm>
            <a:off x="1093200" y="4115750"/>
            <a:ext cx="6957600" cy="333300"/>
            <a:chOff x="1093200" y="4115750"/>
            <a:chExt cx="6957600" cy="333300"/>
          </a:xfrm>
        </p:grpSpPr>
        <p:sp>
          <p:nvSpPr>
            <p:cNvPr id="216" name="Google Shape;216;p29"/>
            <p:cNvSpPr/>
            <p:nvPr/>
          </p:nvSpPr>
          <p:spPr>
            <a:xfrm>
              <a:off x="1093200" y="4115750"/>
              <a:ext cx="6957600" cy="3333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17" name="Google Shape;217;p29"/>
            <p:cNvCxnSpPr/>
            <p:nvPr/>
          </p:nvCxnSpPr>
          <p:spPr>
            <a:xfrm>
              <a:off x="1389900" y="4282400"/>
              <a:ext cx="63642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18" name="Google Shape;218;p29"/>
            <p:cNvSpPr/>
            <p:nvPr/>
          </p:nvSpPr>
          <p:spPr>
            <a:xfrm>
              <a:off x="7628677" y="4196196"/>
              <a:ext cx="149649" cy="172411"/>
            </a:xfrm>
            <a:custGeom>
              <a:rect b="b" l="l" r="r" t="t"/>
              <a:pathLst>
                <a:path extrusionOk="0" h="10021" w="8698">
                  <a:moveTo>
                    <a:pt x="530" y="1"/>
                  </a:moveTo>
                  <a:lnTo>
                    <a:pt x="1" y="856"/>
                  </a:lnTo>
                  <a:lnTo>
                    <a:pt x="6803" y="5011"/>
                  </a:lnTo>
                  <a:lnTo>
                    <a:pt x="1" y="9165"/>
                  </a:lnTo>
                  <a:lnTo>
                    <a:pt x="530" y="10020"/>
                  </a:lnTo>
                  <a:lnTo>
                    <a:pt x="8697" y="5011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/>
          <p:nvPr/>
        </p:nvSpPr>
        <p:spPr>
          <a:xfrm>
            <a:off x="-8575" y="0"/>
            <a:ext cx="9152700" cy="5143500"/>
          </a:xfrm>
          <a:prstGeom prst="frame">
            <a:avLst>
              <a:gd fmla="val 14030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30"/>
          <p:cNvPicPr preferRelativeResize="0"/>
          <p:nvPr/>
        </p:nvPicPr>
        <p:blipFill rotWithShape="1">
          <a:blip r:embed="rId2">
            <a:alphaModFix/>
          </a:blip>
          <a:srcRect b="86456" l="0" r="0" t="3939"/>
          <a:stretch/>
        </p:blipFill>
        <p:spPr>
          <a:xfrm>
            <a:off x="713225" y="539501"/>
            <a:ext cx="7717550" cy="4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/>
          <p:nvPr/>
        </p:nvSpPr>
        <p:spPr>
          <a:xfrm>
            <a:off x="4247250" y="955475"/>
            <a:ext cx="4183800" cy="3218400"/>
          </a:xfrm>
          <a:prstGeom prst="rect">
            <a:avLst/>
          </a:prstGeom>
          <a:gradFill>
            <a:gsLst>
              <a:gs pos="0">
                <a:srgbClr val="4D4D4D">
                  <a:alpha val="0"/>
                </a:srgbClr>
              </a:gs>
              <a:gs pos="100000">
                <a:srgbClr val="000000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0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0"/>
          <p:cNvSpPr txBox="1"/>
          <p:nvPr>
            <p:ph idx="1" type="body"/>
          </p:nvPr>
        </p:nvSpPr>
        <p:spPr>
          <a:xfrm>
            <a:off x="5690975" y="1753650"/>
            <a:ext cx="2558400" cy="16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</a:lstStyle>
          <a:p/>
        </p:txBody>
      </p:sp>
      <p:pic>
        <p:nvPicPr>
          <p:cNvPr id="225" name="Google Shape;225;p30"/>
          <p:cNvPicPr preferRelativeResize="0"/>
          <p:nvPr/>
        </p:nvPicPr>
        <p:blipFill rotWithShape="1">
          <a:blip r:embed="rId2">
            <a:alphaModFix/>
          </a:blip>
          <a:srcRect b="6948" l="0" r="0" t="83447"/>
          <a:stretch/>
        </p:blipFill>
        <p:spPr>
          <a:xfrm>
            <a:off x="713225" y="4180401"/>
            <a:ext cx="7717550" cy="41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3_2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1"/>
          <p:cNvPicPr preferRelativeResize="0"/>
          <p:nvPr/>
        </p:nvPicPr>
        <p:blipFill rotWithShape="1">
          <a:blip r:embed="rId2">
            <a:alphaModFix/>
          </a:blip>
          <a:srcRect b="-5209" l="28263" r="47129" t="-30108"/>
          <a:stretch/>
        </p:blipFill>
        <p:spPr>
          <a:xfrm>
            <a:off x="73496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1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1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0" name="Google Shape;230;p31"/>
          <p:cNvSpPr txBox="1"/>
          <p:nvPr>
            <p:ph idx="1" type="subTitle"/>
          </p:nvPr>
        </p:nvSpPr>
        <p:spPr>
          <a:xfrm>
            <a:off x="2823000" y="2092200"/>
            <a:ext cx="37581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1"/>
          <p:cNvSpPr txBox="1"/>
          <p:nvPr>
            <p:ph idx="2" type="subTitle"/>
          </p:nvPr>
        </p:nvSpPr>
        <p:spPr>
          <a:xfrm>
            <a:off x="2823000" y="1731400"/>
            <a:ext cx="37581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32" name="Google Shape;232;p31"/>
          <p:cNvSpPr txBox="1"/>
          <p:nvPr>
            <p:ph idx="3" type="subTitle"/>
          </p:nvPr>
        </p:nvSpPr>
        <p:spPr>
          <a:xfrm>
            <a:off x="2823000" y="3663825"/>
            <a:ext cx="37581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1"/>
          <p:cNvSpPr txBox="1"/>
          <p:nvPr>
            <p:ph idx="4" type="subTitle"/>
          </p:nvPr>
        </p:nvSpPr>
        <p:spPr>
          <a:xfrm>
            <a:off x="2823000" y="3303025"/>
            <a:ext cx="37581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grpSp>
        <p:nvGrpSpPr>
          <p:cNvPr id="234" name="Google Shape;234;p31"/>
          <p:cNvGrpSpPr/>
          <p:nvPr/>
        </p:nvGrpSpPr>
        <p:grpSpPr>
          <a:xfrm>
            <a:off x="7772750" y="2478425"/>
            <a:ext cx="333300" cy="880200"/>
            <a:chOff x="7772750" y="2478425"/>
            <a:chExt cx="333300" cy="880200"/>
          </a:xfrm>
        </p:grpSpPr>
        <p:sp>
          <p:nvSpPr>
            <p:cNvPr id="235" name="Google Shape;235;p31"/>
            <p:cNvSpPr/>
            <p:nvPr/>
          </p:nvSpPr>
          <p:spPr>
            <a:xfrm rot="5400000">
              <a:off x="7499300" y="2751875"/>
              <a:ext cx="880200" cy="3333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36" name="Google Shape;236;p31"/>
            <p:cNvCxnSpPr/>
            <p:nvPr/>
          </p:nvCxnSpPr>
          <p:spPr>
            <a:xfrm>
              <a:off x="7939400" y="2627675"/>
              <a:ext cx="0" cy="58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37" name="Google Shape;237;p31"/>
            <p:cNvSpPr/>
            <p:nvPr/>
          </p:nvSpPr>
          <p:spPr>
            <a:xfrm rot="5400000">
              <a:off x="7864577" y="3062071"/>
              <a:ext cx="149649" cy="172411"/>
            </a:xfrm>
            <a:custGeom>
              <a:rect b="b" l="l" r="r" t="t"/>
              <a:pathLst>
                <a:path extrusionOk="0" h="10021" w="8698">
                  <a:moveTo>
                    <a:pt x="530" y="1"/>
                  </a:moveTo>
                  <a:lnTo>
                    <a:pt x="1" y="856"/>
                  </a:lnTo>
                  <a:lnTo>
                    <a:pt x="6803" y="5011"/>
                  </a:lnTo>
                  <a:lnTo>
                    <a:pt x="1" y="9165"/>
                  </a:lnTo>
                  <a:lnTo>
                    <a:pt x="530" y="10020"/>
                  </a:lnTo>
                  <a:lnTo>
                    <a:pt x="8697" y="5011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2"/>
          <p:cNvPicPr preferRelativeResize="0"/>
          <p:nvPr/>
        </p:nvPicPr>
        <p:blipFill rotWithShape="1">
          <a:blip r:embed="rId2">
            <a:alphaModFix/>
          </a:blip>
          <a:srcRect b="6948" l="0" r="0" t="83447"/>
          <a:stretch/>
        </p:blipFill>
        <p:spPr>
          <a:xfrm>
            <a:off x="713225" y="4180401"/>
            <a:ext cx="7717550" cy="4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2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32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2" name="Google Shape;242;p32"/>
          <p:cNvSpPr txBox="1"/>
          <p:nvPr>
            <p:ph idx="1" type="subTitle"/>
          </p:nvPr>
        </p:nvSpPr>
        <p:spPr>
          <a:xfrm>
            <a:off x="941850" y="3273850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32"/>
          <p:cNvSpPr txBox="1"/>
          <p:nvPr>
            <p:ph idx="2" type="subTitle"/>
          </p:nvPr>
        </p:nvSpPr>
        <p:spPr>
          <a:xfrm>
            <a:off x="941850" y="2913050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44" name="Google Shape;244;p32"/>
          <p:cNvSpPr txBox="1"/>
          <p:nvPr>
            <p:ph idx="3" type="subTitle"/>
          </p:nvPr>
        </p:nvSpPr>
        <p:spPr>
          <a:xfrm>
            <a:off x="6076950" y="3273850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32"/>
          <p:cNvSpPr txBox="1"/>
          <p:nvPr>
            <p:ph idx="4" type="subTitle"/>
          </p:nvPr>
        </p:nvSpPr>
        <p:spPr>
          <a:xfrm>
            <a:off x="6076950" y="2913050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46" name="Google Shape;246;p32"/>
          <p:cNvSpPr txBox="1"/>
          <p:nvPr>
            <p:ph idx="5" type="subTitle"/>
          </p:nvPr>
        </p:nvSpPr>
        <p:spPr>
          <a:xfrm>
            <a:off x="3509400" y="3273850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32"/>
          <p:cNvSpPr txBox="1"/>
          <p:nvPr>
            <p:ph idx="6" type="subTitle"/>
          </p:nvPr>
        </p:nvSpPr>
        <p:spPr>
          <a:xfrm>
            <a:off x="3509400" y="2913050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48" name="Google Shape;248;p32"/>
          <p:cNvSpPr txBox="1"/>
          <p:nvPr>
            <p:ph idx="7" type="subTitle"/>
          </p:nvPr>
        </p:nvSpPr>
        <p:spPr>
          <a:xfrm>
            <a:off x="941850" y="2026700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32"/>
          <p:cNvSpPr txBox="1"/>
          <p:nvPr>
            <p:ph idx="8" type="subTitle"/>
          </p:nvPr>
        </p:nvSpPr>
        <p:spPr>
          <a:xfrm>
            <a:off x="941850" y="1665900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50" name="Google Shape;250;p32"/>
          <p:cNvSpPr txBox="1"/>
          <p:nvPr>
            <p:ph idx="9" type="subTitle"/>
          </p:nvPr>
        </p:nvSpPr>
        <p:spPr>
          <a:xfrm>
            <a:off x="6076950" y="2026700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32"/>
          <p:cNvSpPr txBox="1"/>
          <p:nvPr>
            <p:ph idx="13" type="subTitle"/>
          </p:nvPr>
        </p:nvSpPr>
        <p:spPr>
          <a:xfrm>
            <a:off x="6076950" y="1665900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52" name="Google Shape;252;p32"/>
          <p:cNvSpPr txBox="1"/>
          <p:nvPr>
            <p:ph idx="14" type="subTitle"/>
          </p:nvPr>
        </p:nvSpPr>
        <p:spPr>
          <a:xfrm>
            <a:off x="3509400" y="2026700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32"/>
          <p:cNvSpPr txBox="1"/>
          <p:nvPr>
            <p:ph idx="15" type="subTitle"/>
          </p:nvPr>
        </p:nvSpPr>
        <p:spPr>
          <a:xfrm>
            <a:off x="3509400" y="1665900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3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3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7" name="Google Shape;257;p33"/>
          <p:cNvSpPr txBox="1"/>
          <p:nvPr>
            <p:ph idx="1" type="subTitle"/>
          </p:nvPr>
        </p:nvSpPr>
        <p:spPr>
          <a:xfrm>
            <a:off x="2381475" y="2161300"/>
            <a:ext cx="20157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3"/>
          <p:cNvSpPr txBox="1"/>
          <p:nvPr>
            <p:ph idx="2" type="subTitle"/>
          </p:nvPr>
        </p:nvSpPr>
        <p:spPr>
          <a:xfrm>
            <a:off x="2381475" y="1800500"/>
            <a:ext cx="2015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59" name="Google Shape;259;p33"/>
          <p:cNvSpPr txBox="1"/>
          <p:nvPr>
            <p:ph idx="3" type="subTitle"/>
          </p:nvPr>
        </p:nvSpPr>
        <p:spPr>
          <a:xfrm>
            <a:off x="2381475" y="3597950"/>
            <a:ext cx="20157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33"/>
          <p:cNvSpPr txBox="1"/>
          <p:nvPr>
            <p:ph idx="4" type="subTitle"/>
          </p:nvPr>
        </p:nvSpPr>
        <p:spPr>
          <a:xfrm>
            <a:off x="2381475" y="3237150"/>
            <a:ext cx="2015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61" name="Google Shape;261;p33"/>
          <p:cNvSpPr txBox="1"/>
          <p:nvPr>
            <p:ph idx="5" type="subTitle"/>
          </p:nvPr>
        </p:nvSpPr>
        <p:spPr>
          <a:xfrm>
            <a:off x="5998650" y="2161300"/>
            <a:ext cx="20157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33"/>
          <p:cNvSpPr txBox="1"/>
          <p:nvPr>
            <p:ph idx="6" type="subTitle"/>
          </p:nvPr>
        </p:nvSpPr>
        <p:spPr>
          <a:xfrm>
            <a:off x="5998650" y="1800500"/>
            <a:ext cx="2015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63" name="Google Shape;263;p33"/>
          <p:cNvSpPr txBox="1"/>
          <p:nvPr>
            <p:ph idx="7" type="subTitle"/>
          </p:nvPr>
        </p:nvSpPr>
        <p:spPr>
          <a:xfrm>
            <a:off x="5998650" y="3597950"/>
            <a:ext cx="20157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33"/>
          <p:cNvSpPr txBox="1"/>
          <p:nvPr>
            <p:ph idx="8" type="subTitle"/>
          </p:nvPr>
        </p:nvSpPr>
        <p:spPr>
          <a:xfrm>
            <a:off x="5998650" y="3237150"/>
            <a:ext cx="2015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4"/>
          <p:cNvPicPr preferRelativeResize="0"/>
          <p:nvPr/>
        </p:nvPicPr>
        <p:blipFill rotWithShape="1">
          <a:blip r:embed="rId2">
            <a:alphaModFix/>
          </a:blip>
          <a:srcRect b="0" l="37050" r="47892" t="0"/>
          <a:stretch/>
        </p:blipFill>
        <p:spPr>
          <a:xfrm>
            <a:off x="713225" y="539500"/>
            <a:ext cx="1081151" cy="4059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4"/>
          <p:cNvPicPr preferRelativeResize="0"/>
          <p:nvPr/>
        </p:nvPicPr>
        <p:blipFill rotWithShape="1">
          <a:blip r:embed="rId2">
            <a:alphaModFix/>
          </a:blip>
          <a:srcRect b="0" l="16378" r="69009" t="2959"/>
          <a:stretch/>
        </p:blipFill>
        <p:spPr>
          <a:xfrm>
            <a:off x="7349625" y="539500"/>
            <a:ext cx="1081151" cy="4059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4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9" name="Google Shape;269;p34"/>
          <p:cNvCxnSpPr/>
          <p:nvPr/>
        </p:nvCxnSpPr>
        <p:spPr>
          <a:xfrm>
            <a:off x="715350" y="2571750"/>
            <a:ext cx="771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0" name="Google Shape;270;p34"/>
          <p:cNvSpPr txBox="1"/>
          <p:nvPr>
            <p:ph type="title"/>
          </p:nvPr>
        </p:nvSpPr>
        <p:spPr>
          <a:xfrm>
            <a:off x="2102550" y="987163"/>
            <a:ext cx="4938900" cy="77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None/>
              <a:defRPr sz="4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None/>
              <a:defRPr sz="46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None/>
              <a:defRPr sz="46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None/>
              <a:defRPr sz="46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None/>
              <a:defRPr sz="46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None/>
              <a:defRPr sz="46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None/>
              <a:defRPr sz="46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None/>
              <a:defRPr sz="46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None/>
              <a:defRPr sz="4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1" name="Google Shape;271;p34"/>
          <p:cNvSpPr txBox="1"/>
          <p:nvPr>
            <p:ph idx="1" type="subTitle"/>
          </p:nvPr>
        </p:nvSpPr>
        <p:spPr>
          <a:xfrm>
            <a:off x="2102550" y="1760575"/>
            <a:ext cx="49389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34"/>
          <p:cNvSpPr txBox="1"/>
          <p:nvPr>
            <p:ph idx="2" type="title"/>
          </p:nvPr>
        </p:nvSpPr>
        <p:spPr>
          <a:xfrm>
            <a:off x="2102550" y="3020263"/>
            <a:ext cx="4938900" cy="77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3" name="Google Shape;273;p34"/>
          <p:cNvSpPr txBox="1"/>
          <p:nvPr>
            <p:ph idx="3" type="subTitle"/>
          </p:nvPr>
        </p:nvSpPr>
        <p:spPr>
          <a:xfrm>
            <a:off x="2102550" y="3793675"/>
            <a:ext cx="49389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4" name="Google Shape;274;p34"/>
          <p:cNvGrpSpPr/>
          <p:nvPr/>
        </p:nvGrpSpPr>
        <p:grpSpPr>
          <a:xfrm>
            <a:off x="913675" y="2434850"/>
            <a:ext cx="680250" cy="359975"/>
            <a:chOff x="913675" y="2434850"/>
            <a:chExt cx="680250" cy="359975"/>
          </a:xfrm>
        </p:grpSpPr>
        <p:sp>
          <p:nvSpPr>
            <p:cNvPr id="275" name="Google Shape;275;p34"/>
            <p:cNvSpPr/>
            <p:nvPr/>
          </p:nvSpPr>
          <p:spPr>
            <a:xfrm>
              <a:off x="913675" y="2434850"/>
              <a:ext cx="680250" cy="359975"/>
            </a:xfrm>
            <a:custGeom>
              <a:rect b="b" l="l" r="r" t="t"/>
              <a:pathLst>
                <a:path extrusionOk="0" h="14399" w="2721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34"/>
            <p:cNvSpPr/>
            <p:nvPr/>
          </p:nvSpPr>
          <p:spPr>
            <a:xfrm>
              <a:off x="1008900" y="2434850"/>
              <a:ext cx="489300" cy="359975"/>
            </a:xfrm>
            <a:custGeom>
              <a:rect b="b" l="l" r="r" t="t"/>
              <a:pathLst>
                <a:path extrusionOk="0" h="14399" w="19572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34"/>
            <p:cNvSpPr/>
            <p:nvPr/>
          </p:nvSpPr>
          <p:spPr>
            <a:xfrm>
              <a:off x="1126500" y="2434850"/>
              <a:ext cx="254100" cy="359975"/>
            </a:xfrm>
            <a:custGeom>
              <a:rect b="b" l="l" r="r" t="t"/>
              <a:pathLst>
                <a:path extrusionOk="0" h="14399" w="10164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34"/>
            <p:cNvSpPr/>
            <p:nvPr/>
          </p:nvSpPr>
          <p:spPr>
            <a:xfrm>
              <a:off x="919800" y="2608463"/>
              <a:ext cx="667500" cy="12750"/>
            </a:xfrm>
            <a:custGeom>
              <a:rect b="b" l="l" r="r" t="t"/>
              <a:pathLst>
                <a:path extrusionOk="0" h="510" w="2670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9" name="Google Shape;279;p34"/>
          <p:cNvGrpSpPr/>
          <p:nvPr/>
        </p:nvGrpSpPr>
        <p:grpSpPr>
          <a:xfrm>
            <a:off x="7489826" y="2444975"/>
            <a:ext cx="800749" cy="339718"/>
            <a:chOff x="7489826" y="2444975"/>
            <a:chExt cx="800749" cy="339718"/>
          </a:xfrm>
        </p:grpSpPr>
        <p:sp>
          <p:nvSpPr>
            <p:cNvPr id="280" name="Google Shape;280;p34"/>
            <p:cNvSpPr/>
            <p:nvPr/>
          </p:nvSpPr>
          <p:spPr>
            <a:xfrm>
              <a:off x="7492648" y="2616247"/>
              <a:ext cx="795092" cy="168446"/>
            </a:xfrm>
            <a:custGeom>
              <a:rect b="b" l="l" r="r" t="t"/>
              <a:pathLst>
                <a:path extrusionOk="0" h="14562" w="68735">
                  <a:moveTo>
                    <a:pt x="34378" y="1"/>
                  </a:moveTo>
                  <a:cubicBezTo>
                    <a:pt x="15397" y="1"/>
                    <a:pt x="1" y="3259"/>
                    <a:pt x="1" y="7291"/>
                  </a:cubicBezTo>
                  <a:cubicBezTo>
                    <a:pt x="1" y="11303"/>
                    <a:pt x="15397" y="14562"/>
                    <a:pt x="34378" y="14562"/>
                  </a:cubicBezTo>
                  <a:cubicBezTo>
                    <a:pt x="53338" y="14562"/>
                    <a:pt x="68735" y="11303"/>
                    <a:pt x="68735" y="7291"/>
                  </a:cubicBezTo>
                  <a:cubicBezTo>
                    <a:pt x="68735" y="3259"/>
                    <a:pt x="53338" y="1"/>
                    <a:pt x="3437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7489826" y="2529316"/>
              <a:ext cx="800749" cy="174102"/>
            </a:xfrm>
            <a:custGeom>
              <a:rect b="b" l="l" r="r" t="t"/>
              <a:pathLst>
                <a:path extrusionOk="0" h="15051" w="69224">
                  <a:moveTo>
                    <a:pt x="34622" y="510"/>
                  </a:moveTo>
                  <a:cubicBezTo>
                    <a:pt x="43787" y="510"/>
                    <a:pt x="52381" y="1263"/>
                    <a:pt x="58857" y="2628"/>
                  </a:cubicBezTo>
                  <a:cubicBezTo>
                    <a:pt x="65130" y="3952"/>
                    <a:pt x="68714" y="5744"/>
                    <a:pt x="68714" y="7516"/>
                  </a:cubicBezTo>
                  <a:cubicBezTo>
                    <a:pt x="68714" y="9308"/>
                    <a:pt x="65130" y="11080"/>
                    <a:pt x="58857" y="12424"/>
                  </a:cubicBezTo>
                  <a:cubicBezTo>
                    <a:pt x="52381" y="13788"/>
                    <a:pt x="43766" y="14542"/>
                    <a:pt x="34622" y="14542"/>
                  </a:cubicBezTo>
                  <a:cubicBezTo>
                    <a:pt x="25457" y="14542"/>
                    <a:pt x="16843" y="13788"/>
                    <a:pt x="10367" y="12424"/>
                  </a:cubicBezTo>
                  <a:cubicBezTo>
                    <a:pt x="4114" y="11100"/>
                    <a:pt x="510" y="9308"/>
                    <a:pt x="510" y="7516"/>
                  </a:cubicBezTo>
                  <a:cubicBezTo>
                    <a:pt x="510" y="5744"/>
                    <a:pt x="4114" y="3952"/>
                    <a:pt x="10367" y="262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54"/>
                    <a:pt x="10265" y="2139"/>
                  </a:cubicBezTo>
                  <a:cubicBezTo>
                    <a:pt x="5581" y="3117"/>
                    <a:pt x="0" y="4868"/>
                    <a:pt x="0" y="7516"/>
                  </a:cubicBezTo>
                  <a:cubicBezTo>
                    <a:pt x="0" y="10183"/>
                    <a:pt x="5581" y="11935"/>
                    <a:pt x="10265" y="12912"/>
                  </a:cubicBezTo>
                  <a:cubicBezTo>
                    <a:pt x="16782" y="14297"/>
                    <a:pt x="25417" y="15051"/>
                    <a:pt x="34622" y="15051"/>
                  </a:cubicBezTo>
                  <a:cubicBezTo>
                    <a:pt x="43807" y="15051"/>
                    <a:pt x="52462" y="14297"/>
                    <a:pt x="58959" y="12912"/>
                  </a:cubicBezTo>
                  <a:cubicBezTo>
                    <a:pt x="63643" y="11935"/>
                    <a:pt x="69223" y="10183"/>
                    <a:pt x="69223" y="7516"/>
                  </a:cubicBezTo>
                  <a:cubicBezTo>
                    <a:pt x="69223" y="4868"/>
                    <a:pt x="63643" y="3117"/>
                    <a:pt x="58959" y="2139"/>
                  </a:cubicBezTo>
                  <a:cubicBezTo>
                    <a:pt x="52462" y="754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7489826" y="2444975"/>
              <a:ext cx="800749" cy="174345"/>
            </a:xfrm>
            <a:custGeom>
              <a:rect b="b" l="l" r="r" t="t"/>
              <a:pathLst>
                <a:path extrusionOk="0" h="15072" w="69224">
                  <a:moveTo>
                    <a:pt x="34622" y="510"/>
                  </a:moveTo>
                  <a:cubicBezTo>
                    <a:pt x="43787" y="510"/>
                    <a:pt x="52381" y="1263"/>
                    <a:pt x="58857" y="2648"/>
                  </a:cubicBezTo>
                  <a:cubicBezTo>
                    <a:pt x="65130" y="3972"/>
                    <a:pt x="68714" y="5744"/>
                    <a:pt x="68714" y="7536"/>
                  </a:cubicBezTo>
                  <a:cubicBezTo>
                    <a:pt x="68714" y="9328"/>
                    <a:pt x="65130" y="11100"/>
                    <a:pt x="58857" y="12424"/>
                  </a:cubicBezTo>
                  <a:cubicBezTo>
                    <a:pt x="52381" y="13809"/>
                    <a:pt x="43766" y="14562"/>
                    <a:pt x="34622" y="14562"/>
                  </a:cubicBezTo>
                  <a:cubicBezTo>
                    <a:pt x="25457" y="14562"/>
                    <a:pt x="16843" y="13809"/>
                    <a:pt x="10367" y="12424"/>
                  </a:cubicBezTo>
                  <a:cubicBezTo>
                    <a:pt x="4114" y="11100"/>
                    <a:pt x="510" y="9328"/>
                    <a:pt x="510" y="7536"/>
                  </a:cubicBezTo>
                  <a:cubicBezTo>
                    <a:pt x="510" y="5744"/>
                    <a:pt x="4114" y="3972"/>
                    <a:pt x="10367" y="264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75"/>
                    <a:pt x="10265" y="2139"/>
                  </a:cubicBezTo>
                  <a:cubicBezTo>
                    <a:pt x="5581" y="3137"/>
                    <a:pt x="0" y="4868"/>
                    <a:pt x="0" y="7536"/>
                  </a:cubicBezTo>
                  <a:cubicBezTo>
                    <a:pt x="0" y="10204"/>
                    <a:pt x="5581" y="11935"/>
                    <a:pt x="10265" y="12933"/>
                  </a:cubicBezTo>
                  <a:cubicBezTo>
                    <a:pt x="16782" y="14318"/>
                    <a:pt x="25417" y="15071"/>
                    <a:pt x="34622" y="15071"/>
                  </a:cubicBezTo>
                  <a:cubicBezTo>
                    <a:pt x="43807" y="15071"/>
                    <a:pt x="52462" y="14318"/>
                    <a:pt x="58959" y="12933"/>
                  </a:cubicBezTo>
                  <a:cubicBezTo>
                    <a:pt x="63643" y="11935"/>
                    <a:pt x="69223" y="10204"/>
                    <a:pt x="69223" y="7536"/>
                  </a:cubicBezTo>
                  <a:cubicBezTo>
                    <a:pt x="69223" y="4889"/>
                    <a:pt x="63643" y="3137"/>
                    <a:pt x="58959" y="2139"/>
                  </a:cubicBezTo>
                  <a:cubicBezTo>
                    <a:pt x="52462" y="775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5"/>
          <p:cNvSpPr txBox="1"/>
          <p:nvPr>
            <p:ph type="title"/>
          </p:nvPr>
        </p:nvSpPr>
        <p:spPr>
          <a:xfrm>
            <a:off x="713225" y="539500"/>
            <a:ext cx="48939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6" name="Google Shape;286;p35"/>
          <p:cNvSpPr txBox="1"/>
          <p:nvPr>
            <p:ph idx="1" type="subTitle"/>
          </p:nvPr>
        </p:nvSpPr>
        <p:spPr>
          <a:xfrm>
            <a:off x="1273025" y="2470945"/>
            <a:ext cx="37743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87" name="Google Shape;287;p35"/>
          <p:cNvSpPr txBox="1"/>
          <p:nvPr>
            <p:ph idx="2" type="subTitle"/>
          </p:nvPr>
        </p:nvSpPr>
        <p:spPr>
          <a:xfrm>
            <a:off x="1273025" y="4096495"/>
            <a:ext cx="3774300" cy="2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288" name="Google Shape;288;p35"/>
          <p:cNvSpPr txBox="1"/>
          <p:nvPr/>
        </p:nvSpPr>
        <p:spPr>
          <a:xfrm>
            <a:off x="1273025" y="3413475"/>
            <a:ext cx="37743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9525" lIns="129525" spcFirstLastPara="1" rIns="129525" wrap="square" tIns="1295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rPr b="0" i="0" lang="es" sz="12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Credits: This presentation template was created by </a:t>
            </a:r>
            <a:r>
              <a:rPr b="1" i="0" lang="es" sz="1200" u="none" cap="none" strike="noStrike">
                <a:solidFill>
                  <a:schemeClr val="accent1"/>
                </a:solidFill>
                <a:uFill>
                  <a:noFill/>
                </a:uFill>
                <a:latin typeface="Zen Kaku Gothic Antique"/>
                <a:ea typeface="Zen Kaku Gothic Antique"/>
                <a:cs typeface="Zen Kaku Gothic Antique"/>
                <a:sym typeface="Zen Kaku Gothic Antique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s" sz="12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, including icons by </a:t>
            </a:r>
            <a:r>
              <a:rPr b="1" i="0" lang="es" sz="1200" u="none" cap="none" strike="noStrike">
                <a:solidFill>
                  <a:schemeClr val="accent1"/>
                </a:solidFill>
                <a:uFill>
                  <a:noFill/>
                </a:uFill>
                <a:latin typeface="Zen Kaku Gothic Antique"/>
                <a:ea typeface="Zen Kaku Gothic Antique"/>
                <a:cs typeface="Zen Kaku Gothic Antique"/>
                <a:sym typeface="Zen Kaku Gothic Antiqu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s" sz="12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, and infographics &amp; images by </a:t>
            </a:r>
            <a:r>
              <a:rPr b="1" i="0" lang="es" sz="1200" u="none" cap="none" strike="noStrike">
                <a:solidFill>
                  <a:schemeClr val="accent1"/>
                </a:solidFill>
                <a:uFill>
                  <a:noFill/>
                </a:uFill>
                <a:latin typeface="Zen Kaku Gothic Antique"/>
                <a:ea typeface="Zen Kaku Gothic Antique"/>
                <a:cs typeface="Zen Kaku Gothic Antique"/>
                <a:sym typeface="Zen Kaku Gothic Antiqu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0" i="0" sz="1200" u="none" cap="none" strike="noStrike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_1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36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2" name="Google Shape;292;p36"/>
          <p:cNvSpPr txBox="1"/>
          <p:nvPr>
            <p:ph idx="1" type="body"/>
          </p:nvPr>
        </p:nvSpPr>
        <p:spPr>
          <a:xfrm>
            <a:off x="879000" y="1652400"/>
            <a:ext cx="3670500" cy="27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3" name="Google Shape;293;p36"/>
          <p:cNvSpPr txBox="1"/>
          <p:nvPr>
            <p:ph idx="2" type="body"/>
          </p:nvPr>
        </p:nvSpPr>
        <p:spPr>
          <a:xfrm>
            <a:off x="4595825" y="1652400"/>
            <a:ext cx="3670500" cy="27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" name="Google Shape;294;p36"/>
          <p:cNvSpPr txBox="1"/>
          <p:nvPr>
            <p:ph idx="3" type="subTitle"/>
          </p:nvPr>
        </p:nvSpPr>
        <p:spPr>
          <a:xfrm>
            <a:off x="879000" y="1304325"/>
            <a:ext cx="7386000" cy="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38"/>
          <p:cNvPicPr preferRelativeResize="0"/>
          <p:nvPr/>
        </p:nvPicPr>
        <p:blipFill rotWithShape="1">
          <a:blip r:embed="rId2">
            <a:alphaModFix/>
          </a:blip>
          <a:srcRect b="6948" l="0" r="0" t="83447"/>
          <a:stretch/>
        </p:blipFill>
        <p:spPr>
          <a:xfrm>
            <a:off x="713225" y="4180401"/>
            <a:ext cx="7717550" cy="4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8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9"/>
          <p:cNvPicPr preferRelativeResize="0"/>
          <p:nvPr/>
        </p:nvPicPr>
        <p:blipFill rotWithShape="1">
          <a:blip r:embed="rId2">
            <a:alphaModFix/>
          </a:blip>
          <a:srcRect b="-5209" l="28263" r="47129" t="-30108"/>
          <a:stretch/>
        </p:blipFill>
        <p:spPr>
          <a:xfrm>
            <a:off x="73496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9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secundario">
  <p:cSld name="TITLE_1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04" name="Google Shape;304;p40"/>
          <p:cNvPicPr preferRelativeResize="0"/>
          <p:nvPr/>
        </p:nvPicPr>
        <p:blipFill rotWithShape="1">
          <a:blip r:embed="rId2">
            <a:alphaModFix/>
          </a:blip>
          <a:srcRect b="0" l="661" r="661" t="0"/>
          <a:stretch/>
        </p:blipFill>
        <p:spPr>
          <a:xfrm>
            <a:off x="0" y="0"/>
            <a:ext cx="9160076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60200" cy="468300"/>
          </a:xfrm>
          <a:prstGeom prst="round2SameRect">
            <a:avLst>
              <a:gd fmla="val 0" name="adj1"/>
              <a:gd fmla="val 50000" name="adj2"/>
            </a:avLst>
          </a:prstGeom>
          <a:noFill/>
          <a:ln>
            <a:noFill/>
          </a:ln>
        </p:spPr>
      </p:pic>
      <p:grpSp>
        <p:nvGrpSpPr>
          <p:cNvPr id="306" name="Google Shape;306;p40"/>
          <p:cNvGrpSpPr/>
          <p:nvPr/>
        </p:nvGrpSpPr>
        <p:grpSpPr>
          <a:xfrm>
            <a:off x="4049946" y="115638"/>
            <a:ext cx="768600" cy="237035"/>
            <a:chOff x="3886275" y="86750"/>
            <a:chExt cx="1127475" cy="347712"/>
          </a:xfrm>
        </p:grpSpPr>
        <p:pic>
          <p:nvPicPr>
            <p:cNvPr id="307" name="Google Shape;307;p40"/>
            <p:cNvPicPr preferRelativeResize="0"/>
            <p:nvPr/>
          </p:nvPicPr>
          <p:blipFill rotWithShape="1">
            <a:blip r:embed="rId4">
              <a:alphaModFix amt="27000"/>
            </a:blip>
            <a:srcRect b="46819" l="0" r="0" t="0"/>
            <a:stretch/>
          </p:blipFill>
          <p:spPr>
            <a:xfrm>
              <a:off x="3886275" y="86750"/>
              <a:ext cx="638900" cy="347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8" name="Google Shape;308;p40"/>
            <p:cNvPicPr preferRelativeResize="0"/>
            <p:nvPr/>
          </p:nvPicPr>
          <p:blipFill rotWithShape="1">
            <a:blip r:embed="rId4">
              <a:alphaModFix amt="27000"/>
            </a:blip>
            <a:srcRect b="-7534" l="0" r="0" t="64652"/>
            <a:stretch/>
          </p:blipFill>
          <p:spPr>
            <a:xfrm>
              <a:off x="4404925" y="167288"/>
              <a:ext cx="608825" cy="2671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37.xml"/><Relationship Id="rId27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b="0" i="0" sz="28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b="0" i="0" sz="28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b="0" i="0" sz="28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b="0" i="0" sz="28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b="0" i="0" sz="28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b="0" i="0" sz="28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b="0" i="0" sz="28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b="0" i="0" sz="28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b="0" i="0" sz="28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879000" y="1297400"/>
            <a:ext cx="7386000" cy="32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 b="0" i="0" sz="14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 b="0" i="0" sz="14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 b="0" i="0" sz="14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 b="0" i="0" sz="14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 b="0" i="0" sz="14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 b="0" i="0" sz="14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 b="0" i="0" sz="14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 b="0" i="0" sz="14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 b="0" i="0" sz="1400" u="none" cap="none" strike="noStrik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app.mural.co/t/lopaworkspace7627/m/lopaworkspace7627/1647884851958/09310c29e426cb24a6f47ef90123c7fddfe7e882?sender=u7cec286eca2c5bf39ae70435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tesis.udea.edu.co/dspace/bitstream/10495/8007/1/Orozco_S_2007_Influencia_mascotas_vida.pdf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google.com/presentation/d/1nn8cqa0GvKHLf3XQ00DiE_Vx2XIsuFmqwj12ysdJkjI/edit?usp=sharing" TargetMode="External"/><Relationship Id="rId4" Type="http://schemas.openxmlformats.org/officeDocument/2006/relationships/image" Target="../media/image6.jpg"/><Relationship Id="rId5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app" TargetMode="External"/><Relationship Id="rId4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Relationship Id="rId4" Type="http://schemas.openxmlformats.org/officeDocument/2006/relationships/image" Target="../media/image2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Relationship Id="rId4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0"/>
          <p:cNvSpPr txBox="1"/>
          <p:nvPr>
            <p:ph idx="2" type="title"/>
          </p:nvPr>
        </p:nvSpPr>
        <p:spPr>
          <a:xfrm>
            <a:off x="1227425" y="2451975"/>
            <a:ext cx="3935100" cy="8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Mascotas </a:t>
            </a:r>
            <a:endParaRPr/>
          </a:p>
        </p:txBody>
      </p:sp>
      <p:pic>
        <p:nvPicPr>
          <p:cNvPr id="421" name="Google Shape;42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7600" y="1471563"/>
            <a:ext cx="2785700" cy="276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1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Algunas temáticas posibles:</a:t>
            </a:r>
            <a:endParaRPr/>
          </a:p>
        </p:txBody>
      </p:sp>
      <p:cxnSp>
        <p:nvCxnSpPr>
          <p:cNvPr id="427" name="Google Shape;427;p51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8" name="Google Shape;428;p51"/>
          <p:cNvSpPr txBox="1"/>
          <p:nvPr/>
        </p:nvSpPr>
        <p:spPr>
          <a:xfrm>
            <a:off x="886675" y="1303700"/>
            <a:ext cx="4175400" cy="17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Alimentación saludable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Home office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Mudanzas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Autos y mecánica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Cine y artes visuales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Compostaje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Educación a distancia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29" name="Google Shape;429;p51"/>
          <p:cNvSpPr txBox="1"/>
          <p:nvPr/>
        </p:nvSpPr>
        <p:spPr>
          <a:xfrm>
            <a:off x="4231525" y="1303700"/>
            <a:ext cx="4175400" cy="17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Astrología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Museos y espacios culturales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Turismo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Entrenamiento al aire libre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Mascotas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E-Sports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Zen Kaku Gothic Antique"/>
              <a:buChar char="●"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Fútbol femenino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30" name="Google Shape;430;p51"/>
          <p:cNvSpPr txBox="1"/>
          <p:nvPr/>
        </p:nvSpPr>
        <p:spPr>
          <a:xfrm>
            <a:off x="684150" y="3938325"/>
            <a:ext cx="77109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lang="es" sz="1500">
                <a:solidFill>
                  <a:schemeClr val="accen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¡Ojo! </a:t>
            </a:r>
            <a:r>
              <a:rPr lang="es" sz="15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No se pueden meter en legalidades o en soluciones que involucren al gobierno.</a:t>
            </a:r>
            <a:endParaRPr sz="15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5" name="Google Shape;435;p52"/>
          <p:cNvCxnSpPr/>
          <p:nvPr/>
        </p:nvCxnSpPr>
        <p:spPr>
          <a:xfrm>
            <a:off x="715350" y="3914650"/>
            <a:ext cx="771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36" name="Google Shape;436;p52"/>
          <p:cNvPicPr preferRelativeResize="0"/>
          <p:nvPr/>
        </p:nvPicPr>
        <p:blipFill rotWithShape="1">
          <a:blip r:embed="rId3">
            <a:alphaModFix/>
          </a:blip>
          <a:srcRect b="238" l="44875" r="15929" t="189"/>
          <a:stretch/>
        </p:blipFill>
        <p:spPr>
          <a:xfrm>
            <a:off x="5563925" y="547575"/>
            <a:ext cx="2857501" cy="4042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7" name="Google Shape;437;p52"/>
          <p:cNvGrpSpPr/>
          <p:nvPr/>
        </p:nvGrpSpPr>
        <p:grpSpPr>
          <a:xfrm>
            <a:off x="4780125" y="835350"/>
            <a:ext cx="524946" cy="524946"/>
            <a:chOff x="4780125" y="835350"/>
            <a:chExt cx="524946" cy="524946"/>
          </a:xfrm>
        </p:grpSpPr>
        <p:sp>
          <p:nvSpPr>
            <p:cNvPr id="438" name="Google Shape;438;p52"/>
            <p:cNvSpPr/>
            <p:nvPr/>
          </p:nvSpPr>
          <p:spPr>
            <a:xfrm>
              <a:off x="5010780" y="835350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52"/>
            <p:cNvSpPr/>
            <p:nvPr/>
          </p:nvSpPr>
          <p:spPr>
            <a:xfrm>
              <a:off x="5010780" y="835350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52"/>
            <p:cNvSpPr/>
            <p:nvPr/>
          </p:nvSpPr>
          <p:spPr>
            <a:xfrm>
              <a:off x="4780125" y="1066244"/>
              <a:ext cx="524946" cy="63400"/>
            </a:xfrm>
            <a:custGeom>
              <a:rect b="b" l="l" r="r" t="t"/>
              <a:pathLst>
                <a:path extrusionOk="0" h="5581" w="4621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52"/>
            <p:cNvSpPr/>
            <p:nvPr/>
          </p:nvSpPr>
          <p:spPr>
            <a:xfrm>
              <a:off x="4834494" y="889719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52"/>
            <p:cNvSpPr/>
            <p:nvPr/>
          </p:nvSpPr>
          <p:spPr>
            <a:xfrm>
              <a:off x="4834494" y="889719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52"/>
            <p:cNvSpPr/>
            <p:nvPr/>
          </p:nvSpPr>
          <p:spPr>
            <a:xfrm>
              <a:off x="4834494" y="889719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4" name="Google Shape;444;p52"/>
          <p:cNvSpPr txBox="1"/>
          <p:nvPr>
            <p:ph type="ctrTitle"/>
          </p:nvPr>
        </p:nvSpPr>
        <p:spPr>
          <a:xfrm>
            <a:off x="939150" y="856600"/>
            <a:ext cx="3840900" cy="27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300"/>
              <a:t>Empatizar</a:t>
            </a:r>
            <a:endParaRPr sz="4300"/>
          </a:p>
        </p:txBody>
      </p:sp>
      <p:sp>
        <p:nvSpPr>
          <p:cNvPr id="445" name="Google Shape;445;p52"/>
          <p:cNvSpPr txBox="1"/>
          <p:nvPr>
            <p:ph idx="1" type="subTitle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</a:pPr>
            <a:r>
              <a:rPr lang="es" sz="1550"/>
              <a:t>¡Palabra clave!</a:t>
            </a:r>
            <a:endParaRPr sz="155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3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Mapa de actores</a:t>
            </a:r>
            <a:endParaRPr/>
          </a:p>
        </p:txBody>
      </p:sp>
      <p:cxnSp>
        <p:nvCxnSpPr>
          <p:cNvPr id="451" name="Google Shape;451;p5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2" name="Google Shape;452;p53"/>
          <p:cNvSpPr txBox="1"/>
          <p:nvPr>
            <p:ph idx="1" type="subTitle"/>
          </p:nvPr>
        </p:nvSpPr>
        <p:spPr>
          <a:xfrm>
            <a:off x="1049525" y="3599250"/>
            <a:ext cx="7381200" cy="9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s" sz="1500" u="sng">
                <a:solidFill>
                  <a:schemeClr val="hlink"/>
                </a:solidFill>
                <a:hlinkClick r:id="rId3"/>
              </a:rPr>
              <a:t>Link al mural:</a:t>
            </a:r>
            <a:endParaRPr sz="1500">
              <a:solidFill>
                <a:schemeClr val="accent1"/>
              </a:solidFill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1"/>
              </a:solidFill>
            </a:endParaRPr>
          </a:p>
        </p:txBody>
      </p:sp>
      <p:pic>
        <p:nvPicPr>
          <p:cNvPr id="453" name="Google Shape;45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1800" y="1335263"/>
            <a:ext cx="2260369" cy="216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12802" y="1488575"/>
            <a:ext cx="4039792" cy="30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4"/>
          <p:cNvSpPr txBox="1"/>
          <p:nvPr>
            <p:ph idx="4294967295" type="title"/>
          </p:nvPr>
        </p:nvSpPr>
        <p:spPr>
          <a:xfrm>
            <a:off x="1118550" y="954700"/>
            <a:ext cx="69069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500"/>
              <a:t>¿Cuál es el recorte que hicieron del mapa de actores?</a:t>
            </a:r>
            <a:endParaRPr sz="2500"/>
          </a:p>
        </p:txBody>
      </p:sp>
      <p:sp>
        <p:nvSpPr>
          <p:cNvPr id="460" name="Google Shape;460;p54"/>
          <p:cNvSpPr txBox="1"/>
          <p:nvPr>
            <p:ph idx="4294967295" type="body"/>
          </p:nvPr>
        </p:nvSpPr>
        <p:spPr>
          <a:xfrm>
            <a:off x="2356350" y="1819925"/>
            <a:ext cx="44313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300"/>
              <a:t>En nuestra investigación, seleccionamos como </a:t>
            </a:r>
            <a:r>
              <a:rPr lang="es" sz="1300"/>
              <a:t>problemática</a:t>
            </a:r>
            <a:r>
              <a:rPr lang="es" sz="1300"/>
              <a:t> a trabajar la “Salud” de las mascotas.</a:t>
            </a:r>
            <a:endParaRPr sz="1300"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300"/>
              <a:t>Entendemos que tener una mascota es una responsabilidad, y por ello nos planteamos desarrollar una solución para facilitar la calidad de vida de las mascotas y la tenencia responsable.</a:t>
            </a:r>
            <a:endParaRPr sz="1300"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5"/>
          <p:cNvSpPr txBox="1"/>
          <p:nvPr>
            <p:ph idx="2" type="title"/>
          </p:nvPr>
        </p:nvSpPr>
        <p:spPr>
          <a:xfrm>
            <a:off x="769325" y="2170500"/>
            <a:ext cx="3935100" cy="8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/>
              <a:t>Entrevistas</a:t>
            </a:r>
            <a:endParaRPr sz="3700"/>
          </a:p>
        </p:txBody>
      </p:sp>
      <p:sp>
        <p:nvSpPr>
          <p:cNvPr id="466" name="Google Shape;466;p55"/>
          <p:cNvSpPr txBox="1"/>
          <p:nvPr>
            <p:ph idx="1" type="subTitle"/>
          </p:nvPr>
        </p:nvSpPr>
        <p:spPr>
          <a:xfrm>
            <a:off x="4525325" y="1048425"/>
            <a:ext cx="38682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50"/>
              <a:t>Los objetivos son:</a:t>
            </a:r>
            <a:endParaRPr sz="15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50"/>
              <a:buChar char="●"/>
            </a:pPr>
            <a:r>
              <a:rPr lang="es" sz="1450"/>
              <a:t>Conocer las necesidades </a:t>
            </a:r>
            <a:r>
              <a:rPr lang="es" sz="1450"/>
              <a:t>médicas</a:t>
            </a:r>
            <a:r>
              <a:rPr lang="es" sz="1450"/>
              <a:t> por parte los dueños de perros y gatos en Argentina 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50"/>
              <a:buChar char="●"/>
            </a:pPr>
            <a:r>
              <a:rPr lang="es" sz="1450"/>
              <a:t>Validar el impacto de la </a:t>
            </a:r>
            <a:r>
              <a:rPr lang="es" sz="1450"/>
              <a:t>información</a:t>
            </a:r>
            <a:r>
              <a:rPr lang="es" sz="1450"/>
              <a:t> asociado a certificados </a:t>
            </a:r>
            <a:r>
              <a:rPr lang="es" sz="1450"/>
              <a:t>médicos</a:t>
            </a:r>
            <a:r>
              <a:rPr lang="es" sz="1450"/>
              <a:t> para los dueños de perros y gatos en Arg.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50"/>
              <a:buChar char="●"/>
            </a:pPr>
            <a:r>
              <a:rPr lang="es" sz="1450"/>
              <a:t>Conocer el </a:t>
            </a:r>
            <a:r>
              <a:rPr lang="es" sz="1450"/>
              <a:t>interés</a:t>
            </a:r>
            <a:r>
              <a:rPr lang="es" sz="1450"/>
              <a:t> del dueño de perros y gato sobre el comportamiento inusual de sus mascotas en un contexto </a:t>
            </a:r>
            <a:r>
              <a:rPr lang="es" sz="1450"/>
              <a:t>médico</a:t>
            </a:r>
            <a:endParaRPr sz="14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50"/>
              <a:buChar char="●"/>
            </a:pPr>
            <a:r>
              <a:rPr lang="es" sz="1550"/>
              <a:t>Conocer el interés de los usuarios “dueños de mascotas” por beneficios relacionados  a descuentos sobre tratamientos veterinarios </a:t>
            </a:r>
            <a:endParaRPr sz="155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5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6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Datos cuantitativos</a:t>
            </a:r>
            <a:endParaRPr/>
          </a:p>
        </p:txBody>
      </p:sp>
      <p:cxnSp>
        <p:nvCxnSpPr>
          <p:cNvPr id="472" name="Google Shape;472;p56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3" name="Google Shape;473;p56"/>
          <p:cNvSpPr txBox="1"/>
          <p:nvPr>
            <p:ph idx="1" type="subTitle"/>
          </p:nvPr>
        </p:nvSpPr>
        <p:spPr>
          <a:xfrm>
            <a:off x="1049375" y="1437900"/>
            <a:ext cx="6960600" cy="30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s" sz="1500"/>
              <a:t>El 78% de la población de Argentina tiene mascotas, 9 millones ( 6 de perros y 3 de gatos, mayoritariamente ubicados en la provincia de Mendoza) Fuente: Millward Brown Argentina.</a:t>
            </a:r>
            <a:endParaRPr sz="1500"/>
          </a:p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s" sz="1500"/>
              <a:t>El primer país latinoamericano en búsqueda sobre salud de mascotas es Colombia, de esas búsquedas la principal es de certificaciones de salud. Fuente: Google Trends</a:t>
            </a:r>
            <a:endParaRPr sz="1500"/>
          </a:p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s" sz="1500"/>
              <a:t>La adopción de mascotas aumentó desde la pandemia en 200%. Fuente: Refugio en Alerta, Buenos Aires.</a:t>
            </a:r>
            <a:endParaRPr sz="1500"/>
          </a:p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s" sz="1500"/>
              <a:t>El 75 % de las enfermedades emergentes y reemergentes, que preocupan a todas las autoridades sanitarias del mundo, son zoonosis y el 70 % de los eventos notificados en el mundo son zoonosis o enfermedades transmisibles comunes al hombre y a los animales. Fuente: Arch Argent Pediatr 2020;118(3):S69-S106.</a:t>
            </a:r>
            <a:endParaRPr sz="15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7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Datos cualitativos</a:t>
            </a:r>
            <a:endParaRPr/>
          </a:p>
        </p:txBody>
      </p:sp>
      <p:cxnSp>
        <p:nvCxnSpPr>
          <p:cNvPr id="479" name="Google Shape;479;p57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0" name="Google Shape;480;p57"/>
          <p:cNvSpPr txBox="1"/>
          <p:nvPr>
            <p:ph idx="1" type="subTitle"/>
          </p:nvPr>
        </p:nvSpPr>
        <p:spPr>
          <a:xfrm>
            <a:off x="713225" y="1347150"/>
            <a:ext cx="7542900" cy="1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s" sz="1500"/>
              <a:t>Los veterinarios son los principales actores en cuanto al cuidado de las mascotas, no sólo en un aspecto interventivo sino también preventivo. De igual forma, son los llamados a tener una mirada integral de la mascota, más allá de los aspectos puramente biológicos en el cuidado de la mascota (incluyendo comportamiento). (Orozco, 2007)*. </a:t>
            </a:r>
            <a:endParaRPr sz="1500"/>
          </a:p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s" sz="1500"/>
              <a:t>Son múltiples los textos publicados en cuanto a la implementación de sistemas informáticos  para optimizar la consulta veterinaria. Van desde la gestión de datos internos hasta la creación de aplicaciones y/o páginas web para realizar consultas a personal veterinario. (</a:t>
            </a:r>
            <a:r>
              <a:rPr lang="es" sz="1500"/>
              <a:t>Suarez 2015, </a:t>
            </a:r>
            <a:r>
              <a:rPr lang="es" sz="1500"/>
              <a:t>Molina 2016, Rivas 2018)**</a:t>
            </a:r>
            <a:endParaRPr sz="1500"/>
          </a:p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s" sz="1500"/>
              <a:t>Existe la tendencia en varios propietarios de mascotas de medicar sin consultar veterinaria a sus mascotas, cuando estas se encuentran enfermas; ya se por suposición o por consulta a través de navegadores (o redes sociales). (Muñoz y Mora, 2013). **</a:t>
            </a:r>
            <a:endParaRPr sz="1500"/>
          </a:p>
        </p:txBody>
      </p:sp>
      <p:sp>
        <p:nvSpPr>
          <p:cNvPr id="481" name="Google Shape;481;p57"/>
          <p:cNvSpPr txBox="1"/>
          <p:nvPr/>
        </p:nvSpPr>
        <p:spPr>
          <a:xfrm>
            <a:off x="713225" y="4561775"/>
            <a:ext cx="77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chemeClr val="accent6"/>
                </a:solidFill>
              </a:rPr>
              <a:t>*</a:t>
            </a:r>
            <a:r>
              <a:rPr lang="es" sz="700" u="sng">
                <a:solidFill>
                  <a:schemeClr val="hlink"/>
                </a:solidFill>
                <a:hlinkClick r:id="rId3"/>
              </a:rPr>
              <a:t>http://tesis.udea.edu.co/dspace/bitstream/10495/8007/1/Orozco_S_2007_Influencia_mascotas_vida.pdf</a:t>
            </a:r>
            <a:endParaRPr sz="7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chemeClr val="accent6"/>
                </a:solidFill>
              </a:rPr>
              <a:t>**http://sired.udenar.edu.co/1873/</a:t>
            </a:r>
            <a:endParaRPr sz="7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8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Diseño de entrevista</a:t>
            </a:r>
            <a:endParaRPr/>
          </a:p>
        </p:txBody>
      </p:sp>
      <p:cxnSp>
        <p:nvCxnSpPr>
          <p:cNvPr id="487" name="Google Shape;487;p58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8" name="Google Shape;488;p58"/>
          <p:cNvSpPr txBox="1"/>
          <p:nvPr/>
        </p:nvSpPr>
        <p:spPr>
          <a:xfrm>
            <a:off x="760025" y="1624800"/>
            <a:ext cx="3961500" cy="24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Zen Kaku Gothic Antique"/>
              <a:buChar char="●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¿Cuéntame sobre tu mascota, cómo llegó a tu hogar?  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Zen Kaku Gothic Antique"/>
              <a:buChar char="●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¿Tu mascota es gato o perro?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Zen Kaku Gothic Antique"/>
              <a:buChar char="●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Cuéntame, ¿cómo son tus viajes con tu mascota? 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Zen Kaku Gothic Antique"/>
              <a:buChar char="●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¿Qué significa que tu mascota esté sana?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Zen Kaku Gothic Antique"/>
              <a:buChar char="●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¿Qué información usas para garantizar la salud de tu mascota?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Zen Kaku Gothic Antique"/>
              <a:buChar char="●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¿Qué sueles hacer para que tu mascota esté sana?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Zen Kaku Gothic Antique"/>
              <a:buChar char="●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¿De qué se ha enfermado tu mascota?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89" name="Google Shape;489;p58"/>
          <p:cNvSpPr txBox="1"/>
          <p:nvPr/>
        </p:nvSpPr>
        <p:spPr>
          <a:xfrm>
            <a:off x="4414125" y="1547950"/>
            <a:ext cx="3446400" cy="16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Zen Kaku Gothic Antique"/>
              <a:buChar char="●"/>
            </a:pP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¿Cada cuánto llevas a tu mascota al veterinario?</a:t>
            </a:r>
            <a:endParaRPr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Zen Kaku Gothic Antique"/>
              <a:buChar char="●"/>
            </a:pP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¿Por qué vía solicitas una cita veterinaria?</a:t>
            </a:r>
            <a:endParaRPr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</a:pP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¿De qué se ha enfermado tu mascota?</a:t>
            </a:r>
            <a:endParaRPr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Zen Kaku Gothic Antique"/>
              <a:buChar char="●"/>
            </a:pP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¿Cómo sabes si tu mascota tiene todo tus certificados de salud al día?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</a:pP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</a:t>
            </a: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Cuéntame una situación donde el comportamiento de tu mascota te haya preocupado?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</a:t>
            </a:r>
            <a:endParaRPr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</a:t>
            </a:r>
            <a:endParaRPr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u="none" cap="none" strike="noStrike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9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Perfiles de los entrevistados</a:t>
            </a:r>
            <a:endParaRPr/>
          </a:p>
        </p:txBody>
      </p:sp>
      <p:cxnSp>
        <p:nvCxnSpPr>
          <p:cNvPr id="495" name="Google Shape;495;p59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6" name="Google Shape;496;p59"/>
          <p:cNvSpPr txBox="1"/>
          <p:nvPr/>
        </p:nvSpPr>
        <p:spPr>
          <a:xfrm>
            <a:off x="1021325" y="1194750"/>
            <a:ext cx="68844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Por favor, completen el perfil de cada persona a la que entrevistaron:</a:t>
            </a:r>
            <a:endParaRPr sz="15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97" name="Google Shape;497;p59"/>
          <p:cNvSpPr txBox="1"/>
          <p:nvPr/>
        </p:nvSpPr>
        <p:spPr>
          <a:xfrm>
            <a:off x="916500" y="1534675"/>
            <a:ext cx="3550800" cy="30315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lt2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 1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Entrevistado: Ana Carolina Ruffo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Entrevistador: Jairo Rivera Lopez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Observador: Rocio Jimenez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Conceptos más relevantes de la entrevista: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Zen Kaku Gothic Antique"/>
              <a:buChar char="●"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Dar a sus mascotas comida de calidad ayuda a que mantengan una buena salud 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Zen Kaku Gothic Antique"/>
              <a:buChar char="●"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Siempre acude al veterinario ante cualquier eventualidad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Zen Kaku Gothic Antique"/>
              <a:buChar char="●"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Consulta siempre al veterinario cualquier duda que tenga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Zen Kaku Gothic Antique"/>
              <a:buChar char="●"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Apunta la fecha de la </a:t>
            </a: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próxima</a:t>
            </a: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vacuna de sus mascotas para no olvidarlo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Link a la entrevista: https://www.youtube.com/watch?v=o8nb0Z3fmf0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498" name="Google Shape;498;p59"/>
          <p:cNvSpPr txBox="1"/>
          <p:nvPr/>
        </p:nvSpPr>
        <p:spPr>
          <a:xfrm>
            <a:off x="4467301" y="1534675"/>
            <a:ext cx="3890400" cy="30939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2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 2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Entrevistado: Claudio Arriojas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Entrevistador: R. Indira V. Réquiz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Observador: Jairo Rivera Lopez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Conceptos más relevantes de la entrevista: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Zen Kaku Gothic Antique"/>
              <a:buChar char="●"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</a:t>
            </a:r>
            <a:r>
              <a:rPr lang="es" sz="10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Asegurar la salud de mi mascota es que coma comida de calidad, que pueda salir, se relacione con otros y vaya con regularidad al veterinario</a:t>
            </a:r>
            <a:endParaRPr sz="10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Zen Kaku Gothic Antique"/>
              <a:buChar char="●"/>
            </a:pPr>
            <a:r>
              <a:rPr lang="es" sz="10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Al momento de solicitar una cita lo hace por teléfono</a:t>
            </a:r>
            <a:endParaRPr sz="10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Zen Kaku Gothic Antique"/>
              <a:buChar char="●"/>
            </a:pPr>
            <a:r>
              <a:rPr lang="es" sz="10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La información médica la busca en google, en promedio consulta más de tres veterinarias y se guía por las opiniones destacadas</a:t>
            </a:r>
            <a:endParaRPr sz="10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Zen Kaku Gothic Antique"/>
              <a:buChar char="●"/>
            </a:pPr>
            <a:r>
              <a:rPr lang="es" sz="10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Al notar un cambio en el patrón de comportamiento se sabe que el animal debe ir al veterinario. Esto es un indicador</a:t>
            </a:r>
            <a:endParaRPr sz="10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Link a la entrevista: https://drive.google.com/file/d/1FLZOJ7c6bBgdOXIyeBfcgJoaSq1uG-Y5/view?usp=sharing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2"/>
          <p:cNvSpPr txBox="1"/>
          <p:nvPr>
            <p:ph type="title"/>
          </p:nvPr>
        </p:nvSpPr>
        <p:spPr>
          <a:xfrm>
            <a:off x="3799175" y="1416450"/>
            <a:ext cx="4410600" cy="11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"/>
              <a:t>¿En qué consiste el TFI?</a:t>
            </a:r>
            <a:endParaRPr sz="3500"/>
          </a:p>
        </p:txBody>
      </p:sp>
      <p:cxnSp>
        <p:nvCxnSpPr>
          <p:cNvPr id="319" name="Google Shape;319;p42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20" name="Google Shape;320;p42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21" name="Google Shape;321;p42"/>
            <p:cNvSpPr/>
            <p:nvPr/>
          </p:nvSpPr>
          <p:spPr>
            <a:xfrm>
              <a:off x="960120" y="709013"/>
              <a:ext cx="680250" cy="359975"/>
            </a:xfrm>
            <a:custGeom>
              <a:rect b="b" l="l" r="r" t="t"/>
              <a:pathLst>
                <a:path extrusionOk="0" h="14399" w="2721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2"/>
            <p:cNvSpPr/>
            <p:nvPr/>
          </p:nvSpPr>
          <p:spPr>
            <a:xfrm>
              <a:off x="1055345" y="709013"/>
              <a:ext cx="489300" cy="359975"/>
            </a:xfrm>
            <a:custGeom>
              <a:rect b="b" l="l" r="r" t="t"/>
              <a:pathLst>
                <a:path extrusionOk="0" h="14399" w="19572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2"/>
            <p:cNvSpPr/>
            <p:nvPr/>
          </p:nvSpPr>
          <p:spPr>
            <a:xfrm>
              <a:off x="1172945" y="709013"/>
              <a:ext cx="254100" cy="359975"/>
            </a:xfrm>
            <a:custGeom>
              <a:rect b="b" l="l" r="r" t="t"/>
              <a:pathLst>
                <a:path extrusionOk="0" h="14399" w="10164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2"/>
            <p:cNvSpPr/>
            <p:nvPr/>
          </p:nvSpPr>
          <p:spPr>
            <a:xfrm>
              <a:off x="966245" y="882625"/>
              <a:ext cx="667500" cy="12750"/>
            </a:xfrm>
            <a:custGeom>
              <a:rect b="b" l="l" r="r" t="t"/>
              <a:pathLst>
                <a:path extrusionOk="0" h="510" w="2670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5" name="Google Shape;325;p42"/>
          <p:cNvSpPr txBox="1"/>
          <p:nvPr>
            <p:ph idx="1" type="subTitle"/>
          </p:nvPr>
        </p:nvSpPr>
        <p:spPr>
          <a:xfrm>
            <a:off x="4660025" y="3663675"/>
            <a:ext cx="33600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</a:pPr>
            <a:r>
              <a:rPr lang="es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Acá</a:t>
            </a:r>
            <a:r>
              <a:rPr lang="es"/>
              <a:t> están las consignas del TFI para que las tengan a mano</a:t>
            </a:r>
            <a:endParaRPr/>
          </a:p>
        </p:txBody>
      </p:sp>
      <p:pic>
        <p:nvPicPr>
          <p:cNvPr id="326" name="Google Shape;326;p42"/>
          <p:cNvPicPr preferRelativeResize="0"/>
          <p:nvPr/>
        </p:nvPicPr>
        <p:blipFill rotWithShape="1">
          <a:blip r:embed="rId4">
            <a:alphaModFix/>
          </a:blip>
          <a:srcRect b="238" l="44875" r="15929" t="218"/>
          <a:stretch/>
        </p:blipFill>
        <p:spPr>
          <a:xfrm>
            <a:off x="722450" y="548825"/>
            <a:ext cx="2857501" cy="404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2"/>
          <p:cNvPicPr preferRelativeResize="0"/>
          <p:nvPr/>
        </p:nvPicPr>
        <p:blipFill rotWithShape="1">
          <a:blip r:embed="rId5">
            <a:alphaModFix/>
          </a:blip>
          <a:srcRect b="226" l="0" r="11847" t="5398"/>
          <a:stretch/>
        </p:blipFill>
        <p:spPr>
          <a:xfrm>
            <a:off x="713225" y="558400"/>
            <a:ext cx="3765599" cy="4031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0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Perfiles de los entrevistados</a:t>
            </a:r>
            <a:endParaRPr/>
          </a:p>
        </p:txBody>
      </p:sp>
      <p:cxnSp>
        <p:nvCxnSpPr>
          <p:cNvPr id="504" name="Google Shape;504;p60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5" name="Google Shape;505;p60"/>
          <p:cNvSpPr txBox="1"/>
          <p:nvPr/>
        </p:nvSpPr>
        <p:spPr>
          <a:xfrm>
            <a:off x="1021325" y="1347150"/>
            <a:ext cx="6884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Por favor, completen el perfil de cada persona a la que entrevistaron:</a:t>
            </a:r>
            <a:endParaRPr sz="15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506" name="Google Shape;506;p60"/>
          <p:cNvSpPr txBox="1"/>
          <p:nvPr/>
        </p:nvSpPr>
        <p:spPr>
          <a:xfrm>
            <a:off x="1179750" y="1860700"/>
            <a:ext cx="6664500" cy="24012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lt2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 3</a:t>
            </a:r>
            <a:endParaRPr b="1" sz="1200">
              <a:solidFill>
                <a:schemeClr val="lt2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Entrevistado: Lucila Arjona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Entrevistador: Neyza Vargas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Observador: Rocio Jimenez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Conceptos más relevantes de la entrevista: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Zen Kaku Gothic Antique"/>
              <a:buChar char="●"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Es importante la salud de las mascotitas, para que tengan bienestar tanto ellos como las personas del entorno.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Zen Kaku Gothic Antique"/>
              <a:buChar char="●"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Ante comportamientos no esperados de sus mascotitas, acude al veterinario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Zen Kaku Gothic Antique"/>
              <a:buChar char="●"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Tiene una libreta de vacunas, para llevar el registro 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Zen Kaku Gothic Antique"/>
              <a:buChar char="●"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Utiliza google calendar, para recordar las fechas de las siguientes vacunas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Link a la entrevista: </a:t>
            </a: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https://youtu.be/WQfEzbly4kM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1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Perfiles de los entrevistados</a:t>
            </a:r>
            <a:endParaRPr/>
          </a:p>
        </p:txBody>
      </p:sp>
      <p:cxnSp>
        <p:nvCxnSpPr>
          <p:cNvPr id="512" name="Google Shape;512;p61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3" name="Google Shape;513;p61"/>
          <p:cNvSpPr txBox="1"/>
          <p:nvPr/>
        </p:nvSpPr>
        <p:spPr>
          <a:xfrm>
            <a:off x="1021325" y="1347150"/>
            <a:ext cx="6884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Por favor, completen el perfil de cada persona a la que entrevistaron:</a:t>
            </a:r>
            <a:endParaRPr sz="15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514" name="Google Shape;514;p61"/>
          <p:cNvSpPr txBox="1"/>
          <p:nvPr/>
        </p:nvSpPr>
        <p:spPr>
          <a:xfrm>
            <a:off x="872088" y="1839475"/>
            <a:ext cx="3550800" cy="26013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2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 4</a:t>
            </a:r>
            <a:endParaRPr b="1" sz="1300">
              <a:solidFill>
                <a:schemeClr val="lt2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Entrevistado: Maria Campos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Entrevistador: Lucila Arjona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Observador: Lucila Arjona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Conceptos más relevantes de la entrevista: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Zen Kaku Gothic Antique"/>
              <a:buChar char="●"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Asegurar la salud de sus </a:t>
            </a: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mascotas </a:t>
            </a: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siempre con la ayuda de un profesional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Zen Kaku Gothic Antique"/>
              <a:buChar char="●"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Está</a:t>
            </a: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atenta  ante cualquier </a:t>
            </a: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situación</a:t>
            </a: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que se presente con sus mascotas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Zen Kaku Gothic Antique"/>
              <a:buChar char="●"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Se </a:t>
            </a: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guía</a:t>
            </a: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por la libreta de salud suministrada por el veterinario</a:t>
            </a:r>
            <a:endParaRPr sz="12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Link a la entrevista: https://youtu.be/yLhkDPVV2ms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515" name="Google Shape;515;p61"/>
          <p:cNvSpPr txBox="1"/>
          <p:nvPr/>
        </p:nvSpPr>
        <p:spPr>
          <a:xfrm>
            <a:off x="4572000" y="1839475"/>
            <a:ext cx="3702600" cy="22626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2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 5</a:t>
            </a:r>
            <a:endParaRPr b="1">
              <a:solidFill>
                <a:schemeClr val="lt2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Entrevistado:Tomas Corteggiano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Entrevistador: Lucila Arjona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Observador: Lucila Arjona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Conceptos más relevantes de la entrevista: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Zen Kaku Gothic Antique"/>
              <a:buChar char="●"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Pide turno a su veterinaria mediante una </a:t>
            </a: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página</a:t>
            </a: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web 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Zen Kaku Gothic Antique"/>
              <a:buChar char="●"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Usa todos los servicios de la misma veterinaria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Zen Kaku Gothic Antique"/>
              <a:buChar char="●"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Una vez al mes lleva a su mascota a la veterinaria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Zen Kaku Gothic Antique"/>
              <a:buChar char="●"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Su fuente de </a:t>
            </a: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información</a:t>
            </a: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acerca de su mascota es consultando a su veterinario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Link a la entrevista: https://youtu.be/OXeUSX5dRrQ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2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Clustering</a:t>
            </a:r>
            <a:endParaRPr/>
          </a:p>
        </p:txBody>
      </p:sp>
      <p:cxnSp>
        <p:nvCxnSpPr>
          <p:cNvPr id="521" name="Google Shape;521;p62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2" name="Google Shape;522;p62"/>
          <p:cNvSpPr txBox="1"/>
          <p:nvPr>
            <p:ph idx="1" type="subTitle"/>
          </p:nvPr>
        </p:nvSpPr>
        <p:spPr>
          <a:xfrm>
            <a:off x="1002600" y="3938125"/>
            <a:ext cx="71388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lang="es" sz="1300">
                <a:solidFill>
                  <a:schemeClr val="accent1"/>
                </a:solidFill>
              </a:rPr>
              <a:t>Link al mural:  </a:t>
            </a:r>
            <a:r>
              <a:rPr lang="es" sz="1300" u="sng">
                <a:solidFill>
                  <a:schemeClr val="hlink"/>
                </a:solidFill>
                <a:hlinkClick r:id="rId3"/>
              </a:rPr>
              <a:t>https://app</a:t>
            </a:r>
            <a:r>
              <a:rPr lang="es" sz="1300">
                <a:solidFill>
                  <a:schemeClr val="accent1"/>
                </a:solidFill>
              </a:rPr>
              <a:t>.</a:t>
            </a:r>
            <a:endParaRPr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lang="es" sz="1300">
                <a:solidFill>
                  <a:schemeClr val="accent1"/>
                </a:solidFill>
              </a:rPr>
              <a:t>mural.co/t/lopaworkspace7627/m/lopaworkspace7627/1647884851958/09310c29e426cb24a6f47ef90123c7fddfe7e882?sender=u7cec286eca2c5bf39ae70435</a:t>
            </a:r>
            <a:endParaRPr sz="1300">
              <a:solidFill>
                <a:schemeClr val="accent1"/>
              </a:solidFill>
            </a:endParaRPr>
          </a:p>
        </p:txBody>
      </p:sp>
      <p:pic>
        <p:nvPicPr>
          <p:cNvPr id="523" name="Google Shape;523;p62"/>
          <p:cNvPicPr preferRelativeResize="0"/>
          <p:nvPr/>
        </p:nvPicPr>
        <p:blipFill rotWithShape="1">
          <a:blip r:embed="rId4">
            <a:alphaModFix/>
          </a:blip>
          <a:srcRect b="18981" l="54310" r="16126" t="14859"/>
          <a:stretch/>
        </p:blipFill>
        <p:spPr>
          <a:xfrm>
            <a:off x="3129250" y="1405225"/>
            <a:ext cx="2804849" cy="2609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3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Mapa de empatía</a:t>
            </a:r>
            <a:endParaRPr/>
          </a:p>
        </p:txBody>
      </p:sp>
      <p:cxnSp>
        <p:nvCxnSpPr>
          <p:cNvPr id="529" name="Google Shape;529;p6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0" name="Google Shape;530;p63"/>
          <p:cNvSpPr txBox="1"/>
          <p:nvPr>
            <p:ph idx="1" type="subTitle"/>
          </p:nvPr>
        </p:nvSpPr>
        <p:spPr>
          <a:xfrm>
            <a:off x="926400" y="3861925"/>
            <a:ext cx="71388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lang="es" sz="1300">
                <a:solidFill>
                  <a:schemeClr val="accent1"/>
                </a:solidFill>
              </a:rPr>
              <a:t>Link al mural:  https://app.mural.co/t/lopaworkspace7627/m/lopaworkspace7627/1647884851958/09310c29e426cb24a6f47ef90123c7fddfe7e882?sender=u7cec286eca2c5bf39ae70435</a:t>
            </a:r>
            <a:endParaRPr sz="1300">
              <a:solidFill>
                <a:schemeClr val="accent1"/>
              </a:solidFill>
            </a:endParaRPr>
          </a:p>
        </p:txBody>
      </p:sp>
      <p:pic>
        <p:nvPicPr>
          <p:cNvPr id="531" name="Google Shape;531;p63"/>
          <p:cNvPicPr preferRelativeResize="0"/>
          <p:nvPr/>
        </p:nvPicPr>
        <p:blipFill rotWithShape="1">
          <a:blip r:embed="rId3">
            <a:alphaModFix/>
          </a:blip>
          <a:srcRect b="14864" l="6608" r="53769" t="8671"/>
          <a:stretch/>
        </p:blipFill>
        <p:spPr>
          <a:xfrm>
            <a:off x="2771775" y="1237625"/>
            <a:ext cx="3600452" cy="288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64"/>
          <p:cNvSpPr txBox="1"/>
          <p:nvPr>
            <p:ph idx="4294967295" type="title"/>
          </p:nvPr>
        </p:nvSpPr>
        <p:spPr>
          <a:xfrm>
            <a:off x="1118550" y="751275"/>
            <a:ext cx="69069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500"/>
              <a:t>¿A qué nueva hipótesis</a:t>
            </a:r>
            <a:endParaRPr sz="25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500"/>
              <a:t>llegaron ahora?</a:t>
            </a:r>
            <a:endParaRPr sz="2500"/>
          </a:p>
        </p:txBody>
      </p:sp>
      <p:sp>
        <p:nvSpPr>
          <p:cNvPr id="537" name="Google Shape;537;p64"/>
          <p:cNvSpPr txBox="1"/>
          <p:nvPr>
            <p:ph idx="4294967295" type="body"/>
          </p:nvPr>
        </p:nvSpPr>
        <p:spPr>
          <a:xfrm>
            <a:off x="1743150" y="1558275"/>
            <a:ext cx="5657700" cy="24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Ante cualquier novedad, el veterinario es la primera alternativa</a:t>
            </a:r>
            <a:endParaRPr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Es preferible dejar a la mascota en caso de viaje. Por ello, los dueños </a:t>
            </a:r>
            <a:r>
              <a:rPr lang="es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no han necesitado certificado de viaje para sus mascotas.</a:t>
            </a:r>
            <a:endParaRPr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Las vacunas son el principal método para asegurar la salud</a:t>
            </a:r>
            <a:endParaRPr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Los dueños suelen ser organizados con el tiempo de consulta con el veterinario</a:t>
            </a:r>
            <a:endParaRPr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Los dueños de mascotas usan medios electrónicos para pedir citas.</a:t>
            </a:r>
            <a:endParaRPr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Ante la falta de información cuando la mascota se enferma, el dueño siente angustia e incertidumbre 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2" name="Google Shape;542;p65"/>
          <p:cNvCxnSpPr/>
          <p:nvPr/>
        </p:nvCxnSpPr>
        <p:spPr>
          <a:xfrm>
            <a:off x="715350" y="3914650"/>
            <a:ext cx="771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43" name="Google Shape;543;p65"/>
          <p:cNvPicPr preferRelativeResize="0"/>
          <p:nvPr/>
        </p:nvPicPr>
        <p:blipFill rotWithShape="1">
          <a:blip r:embed="rId3">
            <a:alphaModFix/>
          </a:blip>
          <a:srcRect b="238" l="44875" r="15929" t="189"/>
          <a:stretch/>
        </p:blipFill>
        <p:spPr>
          <a:xfrm>
            <a:off x="5563925" y="547575"/>
            <a:ext cx="2857501" cy="4042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4" name="Google Shape;544;p65"/>
          <p:cNvGrpSpPr/>
          <p:nvPr/>
        </p:nvGrpSpPr>
        <p:grpSpPr>
          <a:xfrm>
            <a:off x="4780125" y="835350"/>
            <a:ext cx="524946" cy="524946"/>
            <a:chOff x="4780125" y="835350"/>
            <a:chExt cx="524946" cy="524946"/>
          </a:xfrm>
        </p:grpSpPr>
        <p:sp>
          <p:nvSpPr>
            <p:cNvPr id="545" name="Google Shape;545;p65"/>
            <p:cNvSpPr/>
            <p:nvPr/>
          </p:nvSpPr>
          <p:spPr>
            <a:xfrm>
              <a:off x="5010780" y="835350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65"/>
            <p:cNvSpPr/>
            <p:nvPr/>
          </p:nvSpPr>
          <p:spPr>
            <a:xfrm>
              <a:off x="5010780" y="835350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65"/>
            <p:cNvSpPr/>
            <p:nvPr/>
          </p:nvSpPr>
          <p:spPr>
            <a:xfrm>
              <a:off x="4780125" y="1066244"/>
              <a:ext cx="524946" cy="63400"/>
            </a:xfrm>
            <a:custGeom>
              <a:rect b="b" l="l" r="r" t="t"/>
              <a:pathLst>
                <a:path extrusionOk="0" h="5581" w="4621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65"/>
            <p:cNvSpPr/>
            <p:nvPr/>
          </p:nvSpPr>
          <p:spPr>
            <a:xfrm>
              <a:off x="4834494" y="889719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65"/>
            <p:cNvSpPr/>
            <p:nvPr/>
          </p:nvSpPr>
          <p:spPr>
            <a:xfrm>
              <a:off x="4834494" y="889719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65"/>
            <p:cNvSpPr/>
            <p:nvPr/>
          </p:nvSpPr>
          <p:spPr>
            <a:xfrm>
              <a:off x="4834494" y="889719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1" name="Google Shape;551;p65"/>
          <p:cNvSpPr txBox="1"/>
          <p:nvPr>
            <p:ph type="ctrTitle"/>
          </p:nvPr>
        </p:nvSpPr>
        <p:spPr>
          <a:xfrm>
            <a:off x="939150" y="856600"/>
            <a:ext cx="3840900" cy="27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300"/>
              <a:t>Entrega parcial -  bitácora</a:t>
            </a:r>
            <a:endParaRPr sz="4300"/>
          </a:p>
        </p:txBody>
      </p:sp>
      <p:sp>
        <p:nvSpPr>
          <p:cNvPr id="552" name="Google Shape;552;p65"/>
          <p:cNvSpPr txBox="1"/>
          <p:nvPr>
            <p:ph idx="1" type="subTitle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</a:pPr>
            <a:r>
              <a:rPr lang="es" sz="1550"/>
              <a:t>Este es el parcial individual</a:t>
            </a:r>
            <a:endParaRPr sz="155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66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Condiciones de entrega</a:t>
            </a:r>
            <a:endParaRPr/>
          </a:p>
        </p:txBody>
      </p:sp>
      <p:cxnSp>
        <p:nvCxnSpPr>
          <p:cNvPr id="558" name="Google Shape;558;p66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59" name="Google Shape;559;p66"/>
          <p:cNvGrpSpPr/>
          <p:nvPr/>
        </p:nvGrpSpPr>
        <p:grpSpPr>
          <a:xfrm>
            <a:off x="1205580" y="1918371"/>
            <a:ext cx="2710358" cy="2123376"/>
            <a:chOff x="1548425" y="1724813"/>
            <a:chExt cx="3047400" cy="2387425"/>
          </a:xfrm>
        </p:grpSpPr>
        <p:pic>
          <p:nvPicPr>
            <p:cNvPr id="560" name="Google Shape;560;p66"/>
            <p:cNvPicPr preferRelativeResize="0"/>
            <p:nvPr/>
          </p:nvPicPr>
          <p:blipFill rotWithShape="1">
            <a:blip r:embed="rId3">
              <a:alphaModFix/>
            </a:blip>
            <a:srcRect b="18187" l="0" r="30060" t="0"/>
            <a:stretch/>
          </p:blipFill>
          <p:spPr>
            <a:xfrm>
              <a:off x="1548425" y="1724813"/>
              <a:ext cx="3047400" cy="1695000"/>
            </a:xfrm>
            <a:prstGeom prst="round2SameRect">
              <a:avLst>
                <a:gd fmla="val 12261" name="adj1"/>
                <a:gd fmla="val 0" name="adj2"/>
              </a:avLst>
            </a:prstGeom>
            <a:noFill/>
            <a:ln>
              <a:noFill/>
            </a:ln>
          </p:spPr>
        </p:pic>
        <p:pic>
          <p:nvPicPr>
            <p:cNvPr id="561" name="Google Shape;561;p66"/>
            <p:cNvPicPr preferRelativeResize="0"/>
            <p:nvPr/>
          </p:nvPicPr>
          <p:blipFill rotWithShape="1">
            <a:blip r:embed="rId3">
              <a:alphaModFix/>
            </a:blip>
            <a:srcRect b="43458" l="0" r="61687" t="46687"/>
            <a:stretch/>
          </p:blipFill>
          <p:spPr>
            <a:xfrm>
              <a:off x="2330375" y="3896538"/>
              <a:ext cx="1483500" cy="215700"/>
            </a:xfrm>
            <a:prstGeom prst="roundRect">
              <a:avLst>
                <a:gd fmla="val 29833" name="adj"/>
              </a:avLst>
            </a:prstGeom>
            <a:noFill/>
            <a:ln>
              <a:noFill/>
            </a:ln>
          </p:spPr>
        </p:pic>
        <p:sp>
          <p:nvSpPr>
            <p:cNvPr id="562" name="Google Shape;562;p66"/>
            <p:cNvSpPr/>
            <p:nvPr/>
          </p:nvSpPr>
          <p:spPr>
            <a:xfrm>
              <a:off x="1548425" y="1724813"/>
              <a:ext cx="3047400" cy="2015400"/>
            </a:xfrm>
            <a:prstGeom prst="roundRect">
              <a:avLst>
                <a:gd fmla="val 9281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66"/>
            <p:cNvSpPr/>
            <p:nvPr/>
          </p:nvSpPr>
          <p:spPr>
            <a:xfrm>
              <a:off x="2983325" y="3491288"/>
              <a:ext cx="177600" cy="1776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64" name="Google Shape;564;p66"/>
            <p:cNvCxnSpPr/>
            <p:nvPr/>
          </p:nvCxnSpPr>
          <p:spPr>
            <a:xfrm>
              <a:off x="2817638" y="3740213"/>
              <a:ext cx="0" cy="1563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65" name="Google Shape;565;p66"/>
            <p:cNvCxnSpPr/>
            <p:nvPr/>
          </p:nvCxnSpPr>
          <p:spPr>
            <a:xfrm>
              <a:off x="3326588" y="3740213"/>
              <a:ext cx="0" cy="1563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66" name="Google Shape;566;p66"/>
          <p:cNvSpPr txBox="1"/>
          <p:nvPr>
            <p:ph idx="1" type="subTitle"/>
          </p:nvPr>
        </p:nvSpPr>
        <p:spPr>
          <a:xfrm>
            <a:off x="4362450" y="2486713"/>
            <a:ext cx="3725400" cy="12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Cada estudiante, de manera individual en PG, deberá entregar:</a:t>
            </a:r>
            <a:endParaRPr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s"/>
              <a:t>La bitácora hasta la clase 5 (inclusive) en formato PDF.</a:t>
            </a:r>
            <a:endParaRPr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s"/>
              <a:t>Una de las 9 preguntas teóricas (se tienen que dividir una pregunta para cada estudiante). Es responsabilidad del equipo asegurarse de que cada integrante tenga una pregunta diferente.</a:t>
            </a:r>
            <a:endParaRPr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s"/>
              <a:t>El </a:t>
            </a:r>
            <a:r>
              <a:rPr lang="es"/>
              <a:t>semaforo</a:t>
            </a:r>
            <a:r>
              <a:rPr lang="es"/>
              <a:t> de autoevaluación.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67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Preguntas teóricas</a:t>
            </a:r>
            <a:endParaRPr/>
          </a:p>
        </p:txBody>
      </p:sp>
      <p:cxnSp>
        <p:nvCxnSpPr>
          <p:cNvPr id="572" name="Google Shape;572;p67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3" name="Google Shape;573;p67"/>
          <p:cNvSpPr txBox="1"/>
          <p:nvPr/>
        </p:nvSpPr>
        <p:spPr>
          <a:xfrm>
            <a:off x="734275" y="1151300"/>
            <a:ext cx="4256700" cy="26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Zen Kaku Gothic Antique"/>
              <a:buAutoNum type="arabicPeriod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¿Cuál es la diferencia entre los actores que entrevistaron y el resto de los que aparecen en el mapa?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Zen Kaku Gothic Antique"/>
              <a:buAutoNum type="arabicPeriod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¿Cómo obtuvieron la hipótesis inicial con la que salieron a investigar?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Zen Kaku Gothic Antique"/>
              <a:buAutoNum type="arabicPeriod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¿Qué datos cuantitativos son los que resultaron más interesantes para entender qué le pasa a las Personas respecto a su temática?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Zen Kaku Gothic Antique"/>
              <a:buAutoNum type="arabicPeriod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¿A quiénes entrevistaron y por qué? 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Zen Kaku Gothic Antique"/>
              <a:buAutoNum type="arabicPeriod"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¿Qué fue lo más importante que surgió de las entrevistas con usuarios?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574" name="Google Shape;574;p67"/>
          <p:cNvSpPr txBox="1"/>
          <p:nvPr/>
        </p:nvSpPr>
        <p:spPr>
          <a:xfrm>
            <a:off x="684150" y="3938325"/>
            <a:ext cx="77109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lang="es" sz="1500">
                <a:solidFill>
                  <a:schemeClr val="accen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¡Ojo! </a:t>
            </a:r>
            <a:r>
              <a:rPr lang="es" sz="15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Cada integrante debe responder solo una. Es responsabilidad del equipo asegurarse de que cada integrante tenga una pregunta diferente.</a:t>
            </a:r>
            <a:endParaRPr sz="15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sz="15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575" name="Google Shape;575;p67"/>
          <p:cNvSpPr txBox="1"/>
          <p:nvPr/>
        </p:nvSpPr>
        <p:spPr>
          <a:xfrm>
            <a:off x="5067425" y="1423350"/>
            <a:ext cx="2971800" cy="1741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6. </a:t>
            </a: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¿Qué roles deben estar presentes en una entrevista con usuarios?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7. ¿Qué cosas debe hacer y qué no un entrevistador?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8. ¿Cuales son las principales características de la protopersona?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9. ¿Qué nueva o nuevas hipótesis encontraron? ¿Cómo llegaron a esa hipótesis?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68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Respuesta preguntas teóricas</a:t>
            </a:r>
            <a:endParaRPr/>
          </a:p>
        </p:txBody>
      </p:sp>
      <p:cxnSp>
        <p:nvCxnSpPr>
          <p:cNvPr id="581" name="Google Shape;581;p68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2" name="Google Shape;582;p68"/>
          <p:cNvSpPr txBox="1"/>
          <p:nvPr/>
        </p:nvSpPr>
        <p:spPr>
          <a:xfrm>
            <a:off x="679625" y="1237625"/>
            <a:ext cx="7784700" cy="3368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Zen Kaku Gothic Antique"/>
              <a:buAutoNum type="arabicPeriod"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 términos generales, nuestro foco de atención fueron los dueños de mascotas, principalmente aquellos que tenían perros y/o en gatos. Los otros actores del mapa eran proveedores de servicios de salud (preventiva o interventiva), o auditores frente a la normatividad pública relacionado con la protección animal. 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Particularmente hay ciertas diferencias en cuanto a los actores que pensábamos influenciaban la relación entre los dueños de mascotas entrevistados y su problemática entorno a la salud. Por un lado, en las entrevistas no hubo mención de entes gubernamentales o de control asociado a la protección animal. Tampoco se mencionó a las peluquerías como una relación de salud con sus respectivas mascotas. Por último, y considero es la principal diferencia en cuanto a nuestra primera hipótesis, es que ningún entrevistado habló a cerca de tener algún tipo de vínculo con aseguradoras para mascotas.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Zen Kaku Gothic Antique"/>
              <a:buAutoNum type="arabicPeriod"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Nos basamos en nuestra experiencia como dueños de mascotas, tomando como principal objetivo el tema de salud, teniendo en cuenta que al momento de enfrentar una situación de enfermedad o comportamiento extraño, cada dueño de mascota puede tomar acciones diferentes, las cuales pueden ser consultar directamente al veterinario o investigar por internet.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También planteamos la hipótesis que algunos dueños de mascotas no cuentan con información sobre el correcto cuidados de sus mascotas, lo que los puede llevar a enfermedades graves y un posible fallecimiento de la mascota.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69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Respuesta preguntas teóricas</a:t>
            </a:r>
            <a:endParaRPr/>
          </a:p>
        </p:txBody>
      </p:sp>
      <p:cxnSp>
        <p:nvCxnSpPr>
          <p:cNvPr id="588" name="Google Shape;588;p69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9" name="Google Shape;589;p69"/>
          <p:cNvSpPr txBox="1"/>
          <p:nvPr/>
        </p:nvSpPr>
        <p:spPr>
          <a:xfrm>
            <a:off x="679625" y="1237625"/>
            <a:ext cx="7784700" cy="3382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3. </a:t>
            </a: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¿Qué datos cuantitativos son los que resultaron más interesantes para entender qué le pasa a las Personas respecto a su temática?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4.  El grupo objetivo a entrevistar fueron dueños de perros y/o gatos, residentes en Argentina, esto debido a la necesidad de que compartan un escenario cultural y comercial. Además este grupo tiene experiencia de convivir con sus mascotas, por lo tanto nos puede proveer la información que deseamos indagar. </a:t>
            </a: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En cuanto a la segmentación de las mascotas, nos basamos en la información que encontramos respecto a que el 90% de los usuarios tienen gatos y perros.</a:t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3"/>
          <p:cNvPicPr preferRelativeResize="0"/>
          <p:nvPr/>
        </p:nvPicPr>
        <p:blipFill rotWithShape="1">
          <a:blip r:embed="rId4">
            <a:alphaModFix/>
          </a:blip>
          <a:srcRect b="22607" l="0" r="0" t="28481"/>
          <a:stretch/>
        </p:blipFill>
        <p:spPr>
          <a:xfrm>
            <a:off x="2152650" y="1388425"/>
            <a:ext cx="4838700" cy="236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0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Respuesta preguntas teóricas</a:t>
            </a:r>
            <a:endParaRPr/>
          </a:p>
        </p:txBody>
      </p:sp>
      <p:cxnSp>
        <p:nvCxnSpPr>
          <p:cNvPr id="595" name="Google Shape;595;p70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6" name="Google Shape;596;p70"/>
          <p:cNvSpPr txBox="1"/>
          <p:nvPr/>
        </p:nvSpPr>
        <p:spPr>
          <a:xfrm>
            <a:off x="679625" y="1237625"/>
            <a:ext cx="7784700" cy="3382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5</a:t>
            </a: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.  </a:t>
            </a:r>
            <a:r>
              <a:rPr lang="es"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¿Qué fue lo más importante que surgió de las entrevistas con usuarios?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Los insights que recolectamos fueron: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914400" rtl="0" algn="just">
              <a:spcBef>
                <a:spcPts val="1000"/>
              </a:spcBef>
              <a:spcAft>
                <a:spcPts val="0"/>
              </a:spcAft>
              <a:buClr>
                <a:srgbClr val="DCDDDE"/>
              </a:buClr>
              <a:buSzPts val="1300"/>
              <a:buChar char="●"/>
            </a:pPr>
            <a:r>
              <a:rPr lang="es" sz="1300">
                <a:solidFill>
                  <a:srgbClr val="DCDDDE"/>
                </a:solidFill>
              </a:rPr>
              <a:t>Ante cualquier comportamiento inesperado de la mascota, el dueño tiene como primera alternativa acudir al veterinario</a:t>
            </a:r>
            <a:endParaRPr sz="1300">
              <a:solidFill>
                <a:srgbClr val="DCDDDE"/>
              </a:solidFill>
            </a:endParaRPr>
          </a:p>
          <a:p>
            <a:pPr indent="-311150" lvl="0" marL="914400" rtl="0" algn="just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300"/>
              <a:buChar char="●"/>
            </a:pPr>
            <a:r>
              <a:rPr lang="es" sz="1300">
                <a:solidFill>
                  <a:srgbClr val="DCDDDE"/>
                </a:solidFill>
              </a:rPr>
              <a:t>Las vacunas son el principal método para asegurar la salud de sus mascotas</a:t>
            </a:r>
            <a:endParaRPr sz="1300">
              <a:solidFill>
                <a:srgbClr val="DCDDDE"/>
              </a:solidFill>
            </a:endParaRPr>
          </a:p>
          <a:p>
            <a:pPr indent="-311150" lvl="0" marL="914400" rtl="0" algn="just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300"/>
              <a:buChar char="●"/>
            </a:pPr>
            <a:r>
              <a:rPr lang="es" sz="1300">
                <a:solidFill>
                  <a:srgbClr val="DCDDDE"/>
                </a:solidFill>
              </a:rPr>
              <a:t>Los dueños de mascotas usan medios electrónicos para pedir citas. </a:t>
            </a:r>
            <a:endParaRPr sz="1300">
              <a:solidFill>
                <a:srgbClr val="DCDDDE"/>
              </a:solidFill>
            </a:endParaRPr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Validamos aspectos de los cuales no teníamos certeza: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-311150" lvl="0" marL="914400" rtl="0" algn="just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s" sz="1300">
                <a:solidFill>
                  <a:srgbClr val="DCDDDE"/>
                </a:solidFill>
              </a:rPr>
              <a:t>Los dueños no han necesitado certificado de viaje para sus mascotas.</a:t>
            </a:r>
            <a:endParaRPr sz="1300">
              <a:solidFill>
                <a:srgbClr val="DCDDDE"/>
              </a:solidFill>
            </a:endParaRPr>
          </a:p>
          <a:p>
            <a:pPr indent="-311150" lvl="0" marL="9144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s" sz="1300">
                <a:solidFill>
                  <a:srgbClr val="DCDDDE"/>
                </a:solidFill>
              </a:rPr>
              <a:t>Es preferible dejar a la mascota en caso de viaje.</a:t>
            </a:r>
            <a:endParaRPr sz="1300">
              <a:solidFill>
                <a:srgbClr val="DCDDDE"/>
              </a:solidFill>
            </a:endParaRPr>
          </a:p>
          <a:p>
            <a:pPr indent="-311150" lvl="0" marL="914400" rtl="0" algn="just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300"/>
              <a:buChar char="●"/>
            </a:pPr>
            <a:r>
              <a:rPr lang="es" sz="1300">
                <a:solidFill>
                  <a:srgbClr val="DCDDDE"/>
                </a:solidFill>
              </a:rPr>
              <a:t>Los dueños suelen ser organizados con las indicaciones que dice el veterinario</a:t>
            </a:r>
            <a:endParaRPr sz="1300">
              <a:solidFill>
                <a:srgbClr val="DCDDDE"/>
              </a:solidFill>
            </a:endParaRPr>
          </a:p>
          <a:p>
            <a:pPr indent="-311150" lvl="0" marL="9144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s" sz="1300">
                <a:solidFill>
                  <a:schemeClr val="lt1"/>
                </a:solidFill>
              </a:rPr>
              <a:t>Para el dueño de mascotas no es importante el tema de seguros </a:t>
            </a:r>
            <a:endParaRPr sz="1300">
              <a:solidFill>
                <a:schemeClr val="lt1"/>
              </a:solidFill>
            </a:endParaRPr>
          </a:p>
          <a:p>
            <a:pPr indent="-311150" lvl="0" marL="9144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s" sz="1300">
                <a:solidFill>
                  <a:schemeClr val="lt1"/>
                </a:solidFill>
              </a:rPr>
              <a:t>Ante la falta de información sobre la situación de la mascota, el dueño siente angustia</a:t>
            </a:r>
            <a:endParaRPr sz="13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6. </a:t>
            </a:r>
            <a:r>
              <a:rPr b="1" lang="es" sz="1100">
                <a:solidFill>
                  <a:srgbClr val="FFFFFF"/>
                </a:solidFill>
              </a:rPr>
              <a:t> </a:t>
            </a:r>
            <a:r>
              <a:rPr b="1" lang="es" sz="1300">
                <a:solidFill>
                  <a:srgbClr val="FFFFFF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¿Qué roles deben estar presentes en una entrevista con usuarios?</a:t>
            </a:r>
            <a:endParaRPr sz="1100">
              <a:solidFill>
                <a:srgbClr val="FFFFFF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71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"/>
              <a:t>Respuesta preguntas teóricas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71"/>
          <p:cNvSpPr txBox="1"/>
          <p:nvPr>
            <p:ph idx="1" type="body"/>
          </p:nvPr>
        </p:nvSpPr>
        <p:spPr>
          <a:xfrm>
            <a:off x="879000" y="1297400"/>
            <a:ext cx="7386000" cy="32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/>
              <a:t> </a:t>
            </a:r>
            <a:r>
              <a:rPr b="1" lang="es" sz="1200"/>
              <a:t>6. ¿Qué roles deben estar presentes en una entrevista con usuarios?</a:t>
            </a:r>
            <a:br>
              <a:rPr lang="es" sz="1300"/>
            </a:br>
            <a:br>
              <a:rPr lang="es" sz="1300"/>
            </a:br>
            <a:r>
              <a:rPr lang="es" sz="1300"/>
              <a:t>En las entrevistas deben estar presentes 3 roles: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/>
              <a:t>1. Entrevistado: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Es la persona que por medio de la entrevista brinda información sobre un producto o servicio teniendo como base su realidad, deseos y experiencias.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/>
              <a:t>2. Entrevistador: </a:t>
            </a:r>
            <a:r>
              <a:rPr lang="es" sz="1300"/>
              <a:t>Persona encargada de hacer las preguntas, guiando al entrevistado por un camino que permita obtener información </a:t>
            </a:r>
            <a:r>
              <a:rPr lang="es" sz="1300"/>
              <a:t>oportuna</a:t>
            </a:r>
            <a:r>
              <a:rPr lang="es" sz="1300"/>
              <a:t> para cumplir con el objetivo de la entrevista.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3</a:t>
            </a:r>
            <a:r>
              <a:rPr b="1" lang="es" sz="1300"/>
              <a:t>. </a:t>
            </a:r>
            <a:r>
              <a:rPr b="1" lang="es" sz="1300"/>
              <a:t>Observador</a:t>
            </a:r>
            <a:r>
              <a:rPr b="1" lang="es" sz="1300"/>
              <a:t>:</a:t>
            </a:r>
            <a:r>
              <a:rPr lang="es" sz="1300"/>
              <a:t> Aquella que toma registro de información relevante que el entrevistado pudo no dar de forma </a:t>
            </a:r>
            <a:r>
              <a:rPr lang="es" sz="1300"/>
              <a:t>explícita</a:t>
            </a:r>
            <a:r>
              <a:rPr lang="es" sz="1300"/>
              <a:t>, es decir, que a medida que avanza la entrevista hace un </a:t>
            </a:r>
            <a:r>
              <a:rPr lang="es" sz="1300"/>
              <a:t>análisis</a:t>
            </a:r>
            <a:r>
              <a:rPr lang="es" sz="1300"/>
              <a:t> de la información que se transmite con el fin de captar respuestas que permitan robustecer los </a:t>
            </a:r>
            <a:r>
              <a:rPr lang="es" sz="1300"/>
              <a:t>resultados</a:t>
            </a:r>
            <a:r>
              <a:rPr lang="es" sz="1300"/>
              <a:t> de la entrevista.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72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Respuesta preguntas teóricas</a:t>
            </a:r>
            <a:endParaRPr/>
          </a:p>
        </p:txBody>
      </p:sp>
      <p:cxnSp>
        <p:nvCxnSpPr>
          <p:cNvPr id="608" name="Google Shape;608;p72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9" name="Google Shape;609;p72"/>
          <p:cNvSpPr txBox="1"/>
          <p:nvPr/>
        </p:nvSpPr>
        <p:spPr>
          <a:xfrm>
            <a:off x="679625" y="1237625"/>
            <a:ext cx="7784700" cy="3382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7. </a:t>
            </a: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Un entrevistador debe generar un ambiente adecuado y dar un contexto al entrevistado sobre el objetivo de la sesión. A su vez, debe tener un guión, tomar notas, mantener una conversación fluida; y crear circunstancias para que el entrevistado pueda profundizar sobre sus experiencias.</a:t>
            </a:r>
            <a:endParaRPr sz="1200">
              <a:solidFill>
                <a:srgbClr val="FFFFFF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Lo que no debe hacer es empezar una entrevista sin guión, no brindar un ambiente para que las respuestas sean detalladas y brinden la información necesaria.</a:t>
            </a:r>
            <a:endParaRPr sz="1200">
              <a:solidFill>
                <a:srgbClr val="FFFFFF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8.  </a:t>
            </a: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¿Cuales son las principales características de la protopersona?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Las principales características de la proto persona son que nos permite conocer a nuestro usuario, creando una recopilación de imágenes, datos y patrones representativos,  no están respaldadas por investigaciones y se obtiene la información mediante fuentes indirectas. Estas deben tener datos personales y profesionales, demográficos, de sus necesidades, de sus objetivos  y de su comportamiento, de esta manera es más sencillo encontrar las necesidades del usuario.  A raíz de la investigación que realizamos, basándonos en datos creamos una proto persona “ dueños de mascotas y la información sobre sus mascotas “.</a:t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73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Autoevaluación</a:t>
            </a:r>
            <a:endParaRPr/>
          </a:p>
        </p:txBody>
      </p:sp>
      <p:cxnSp>
        <p:nvCxnSpPr>
          <p:cNvPr id="615" name="Google Shape;615;p7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6" name="Google Shape;616;p73"/>
          <p:cNvSpPr txBox="1"/>
          <p:nvPr/>
        </p:nvSpPr>
        <p:spPr>
          <a:xfrm>
            <a:off x="1504950" y="2459050"/>
            <a:ext cx="3200400" cy="17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No estoy muy comprometido/a con mi grupo. Mis aportes son escasos.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A veces me comprometo y a veces aporto.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Estoy muy comprometido/a con mi grupo y suelo aportar al trabajo.</a:t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highlight>
                <a:srgbClr val="FFFFFF"/>
              </a:highlight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617" name="Google Shape;617;p73"/>
          <p:cNvSpPr txBox="1"/>
          <p:nvPr/>
        </p:nvSpPr>
        <p:spPr>
          <a:xfrm>
            <a:off x="865625" y="1449925"/>
            <a:ext cx="45387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Según las referencias a continuación, </a:t>
            </a: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selecciona</a:t>
            </a: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y </a:t>
            </a: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ubica</a:t>
            </a:r>
            <a:r>
              <a:rPr lang="es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 en el semáforo la luz que corresponda a tu desempeño dentro del equipo en el dibujo del semáforo.</a:t>
            </a:r>
            <a:endParaRPr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sz="15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pic>
        <p:nvPicPr>
          <p:cNvPr id="618" name="Google Shape;618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4275" y="1449925"/>
            <a:ext cx="2920349" cy="2920349"/>
          </a:xfrm>
          <a:prstGeom prst="rect">
            <a:avLst/>
          </a:prstGeom>
          <a:noFill/>
          <a:ln>
            <a:noFill/>
          </a:ln>
        </p:spPr>
      </p:pic>
      <p:sp>
        <p:nvSpPr>
          <p:cNvPr id="619" name="Google Shape;619;p73"/>
          <p:cNvSpPr/>
          <p:nvPr/>
        </p:nvSpPr>
        <p:spPr>
          <a:xfrm>
            <a:off x="7675775" y="1764825"/>
            <a:ext cx="572700" cy="57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73"/>
          <p:cNvSpPr/>
          <p:nvPr/>
        </p:nvSpPr>
        <p:spPr>
          <a:xfrm>
            <a:off x="7675750" y="2490113"/>
            <a:ext cx="572700" cy="572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73"/>
          <p:cNvSpPr/>
          <p:nvPr/>
        </p:nvSpPr>
        <p:spPr>
          <a:xfrm>
            <a:off x="7675763" y="3215400"/>
            <a:ext cx="572700" cy="57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73"/>
          <p:cNvSpPr/>
          <p:nvPr/>
        </p:nvSpPr>
        <p:spPr>
          <a:xfrm>
            <a:off x="1033373" y="2633225"/>
            <a:ext cx="286500" cy="28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73"/>
          <p:cNvSpPr/>
          <p:nvPr/>
        </p:nvSpPr>
        <p:spPr>
          <a:xfrm>
            <a:off x="1033380" y="3210668"/>
            <a:ext cx="286500" cy="286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73"/>
          <p:cNvSpPr/>
          <p:nvPr/>
        </p:nvSpPr>
        <p:spPr>
          <a:xfrm>
            <a:off x="1033386" y="3788091"/>
            <a:ext cx="286500" cy="28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" name="Google Shape;629;p74"/>
          <p:cNvPicPr preferRelativeResize="0"/>
          <p:nvPr/>
        </p:nvPicPr>
        <p:blipFill rotWithShape="1">
          <a:blip r:embed="rId3">
            <a:alphaModFix/>
          </a:blip>
          <a:srcRect b="35828" l="0" r="0" t="35038"/>
          <a:stretch/>
        </p:blipFill>
        <p:spPr>
          <a:xfrm>
            <a:off x="3091902" y="2140538"/>
            <a:ext cx="2960200" cy="862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7" name="Google Shape;337;p44"/>
          <p:cNvCxnSpPr/>
          <p:nvPr/>
        </p:nvCxnSpPr>
        <p:spPr>
          <a:xfrm>
            <a:off x="715350" y="3914650"/>
            <a:ext cx="771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38" name="Google Shape;338;p44"/>
          <p:cNvPicPr preferRelativeResize="0"/>
          <p:nvPr/>
        </p:nvPicPr>
        <p:blipFill rotWithShape="1">
          <a:blip r:embed="rId3">
            <a:alphaModFix/>
          </a:blip>
          <a:srcRect b="238" l="44875" r="15929" t="189"/>
          <a:stretch/>
        </p:blipFill>
        <p:spPr>
          <a:xfrm>
            <a:off x="5563925" y="547575"/>
            <a:ext cx="2857501" cy="4042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44"/>
          <p:cNvGrpSpPr/>
          <p:nvPr/>
        </p:nvGrpSpPr>
        <p:grpSpPr>
          <a:xfrm>
            <a:off x="4780125" y="835350"/>
            <a:ext cx="524946" cy="524946"/>
            <a:chOff x="4780125" y="835350"/>
            <a:chExt cx="524946" cy="524946"/>
          </a:xfrm>
        </p:grpSpPr>
        <p:sp>
          <p:nvSpPr>
            <p:cNvPr id="340" name="Google Shape;340;p44"/>
            <p:cNvSpPr/>
            <p:nvPr/>
          </p:nvSpPr>
          <p:spPr>
            <a:xfrm>
              <a:off x="5010780" y="835350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44"/>
            <p:cNvSpPr/>
            <p:nvPr/>
          </p:nvSpPr>
          <p:spPr>
            <a:xfrm>
              <a:off x="5010780" y="835350"/>
              <a:ext cx="63400" cy="524946"/>
            </a:xfrm>
            <a:custGeom>
              <a:rect b="b" l="l" r="r" t="t"/>
              <a:pathLst>
                <a:path extrusionOk="0" h="46210" w="5581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44"/>
            <p:cNvSpPr/>
            <p:nvPr/>
          </p:nvSpPr>
          <p:spPr>
            <a:xfrm>
              <a:off x="4780125" y="1066244"/>
              <a:ext cx="524946" cy="63400"/>
            </a:xfrm>
            <a:custGeom>
              <a:rect b="b" l="l" r="r" t="t"/>
              <a:pathLst>
                <a:path extrusionOk="0" h="5581" w="4621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44"/>
            <p:cNvSpPr/>
            <p:nvPr/>
          </p:nvSpPr>
          <p:spPr>
            <a:xfrm>
              <a:off x="4834494" y="889719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4"/>
            <p:cNvSpPr/>
            <p:nvPr/>
          </p:nvSpPr>
          <p:spPr>
            <a:xfrm>
              <a:off x="4834494" y="889719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44"/>
            <p:cNvSpPr/>
            <p:nvPr/>
          </p:nvSpPr>
          <p:spPr>
            <a:xfrm>
              <a:off x="4834494" y="889719"/>
              <a:ext cx="416208" cy="416208"/>
            </a:xfrm>
            <a:custGeom>
              <a:rect b="b" l="l" r="r" t="t"/>
              <a:pathLst>
                <a:path extrusionOk="0" h="36638" w="36638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" name="Google Shape;346;p44"/>
          <p:cNvSpPr txBox="1"/>
          <p:nvPr>
            <p:ph idx="1" type="subTitle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</a:pPr>
            <a:r>
              <a:rPr lang="es" sz="1550"/>
              <a:t>Profesionales del equipo de DT de Empathy Group</a:t>
            </a:r>
            <a:endParaRPr sz="1550"/>
          </a:p>
        </p:txBody>
      </p:sp>
      <p:pic>
        <p:nvPicPr>
          <p:cNvPr id="347" name="Google Shape;347;p44"/>
          <p:cNvPicPr preferRelativeResize="0"/>
          <p:nvPr/>
        </p:nvPicPr>
        <p:blipFill rotWithShape="1">
          <a:blip r:embed="rId4">
            <a:alphaModFix/>
          </a:blip>
          <a:srcRect b="22256" l="0" r="0" t="29138"/>
          <a:stretch/>
        </p:blipFill>
        <p:spPr>
          <a:xfrm>
            <a:off x="939150" y="1501825"/>
            <a:ext cx="4389725" cy="2133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45"/>
          <p:cNvPicPr preferRelativeResize="0"/>
          <p:nvPr/>
        </p:nvPicPr>
        <p:blipFill rotWithShape="1">
          <a:blip r:embed="rId3">
            <a:alphaModFix/>
          </a:blip>
          <a:srcRect b="15604" l="0" r="7381" t="0"/>
          <a:stretch/>
        </p:blipFill>
        <p:spPr>
          <a:xfrm>
            <a:off x="5537950" y="1495168"/>
            <a:ext cx="2363000" cy="21531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5"/>
          <p:cNvSpPr txBox="1"/>
          <p:nvPr>
            <p:ph idx="2" type="title"/>
          </p:nvPr>
        </p:nvSpPr>
        <p:spPr>
          <a:xfrm>
            <a:off x="1227425" y="2451975"/>
            <a:ext cx="3935100" cy="8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Mochileros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6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Facilitadores</a:t>
            </a:r>
            <a:endParaRPr/>
          </a:p>
        </p:txBody>
      </p:sp>
      <p:pic>
        <p:nvPicPr>
          <p:cNvPr id="359" name="Google Shape;359;p46"/>
          <p:cNvPicPr preferRelativeResize="0"/>
          <p:nvPr/>
        </p:nvPicPr>
        <p:blipFill rotWithShape="1">
          <a:blip r:embed="rId3">
            <a:alphaModFix/>
          </a:blip>
          <a:srcRect b="17225" l="0" r="68077" t="26557"/>
          <a:stretch/>
        </p:blipFill>
        <p:spPr>
          <a:xfrm>
            <a:off x="4770225" y="1788450"/>
            <a:ext cx="945600" cy="945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360" name="Google Shape;360;p46"/>
          <p:cNvPicPr preferRelativeResize="0"/>
          <p:nvPr/>
        </p:nvPicPr>
        <p:blipFill rotWithShape="1">
          <a:blip r:embed="rId4">
            <a:alphaModFix/>
          </a:blip>
          <a:srcRect b="17225" l="0" r="68077" t="26557"/>
          <a:stretch/>
        </p:blipFill>
        <p:spPr>
          <a:xfrm>
            <a:off x="910425" y="1790325"/>
            <a:ext cx="945600" cy="945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cxnSp>
        <p:nvCxnSpPr>
          <p:cNvPr id="361" name="Google Shape;361;p46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2" name="Google Shape;362;p46"/>
          <p:cNvSpPr txBox="1"/>
          <p:nvPr>
            <p:ph idx="1" type="subTitle"/>
          </p:nvPr>
        </p:nvSpPr>
        <p:spPr>
          <a:xfrm>
            <a:off x="1944725" y="2104650"/>
            <a:ext cx="24849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Lideran la etapa Empatizar. Se encargan de coordinar que haya personas buscando información cuantitativa y cualitativa. Lideran la realización de mapa de actores, las entrevistas y la bajada final de datos a través del clustering y los User Persona. Ayudan a buscar materiales e información necesaria para el proyecto. </a:t>
            </a:r>
            <a:r>
              <a:rPr b="1" lang="es" sz="1200"/>
              <a:t>(2 estudiantes(.</a:t>
            </a:r>
            <a:endParaRPr b="1" sz="1200"/>
          </a:p>
        </p:txBody>
      </p:sp>
      <p:sp>
        <p:nvSpPr>
          <p:cNvPr id="363" name="Google Shape;363;p46"/>
          <p:cNvSpPr/>
          <p:nvPr/>
        </p:nvSpPr>
        <p:spPr>
          <a:xfrm>
            <a:off x="5019063" y="1987138"/>
            <a:ext cx="472076" cy="472076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4" name="Google Shape;364;p46"/>
          <p:cNvGrpSpPr/>
          <p:nvPr/>
        </p:nvGrpSpPr>
        <p:grpSpPr>
          <a:xfrm>
            <a:off x="1162357" y="2041694"/>
            <a:ext cx="441765" cy="439139"/>
            <a:chOff x="3541011" y="3367320"/>
            <a:chExt cx="348257" cy="346188"/>
          </a:xfrm>
        </p:grpSpPr>
        <p:sp>
          <p:nvSpPr>
            <p:cNvPr id="365" name="Google Shape;365;p46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46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46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46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9" name="Google Shape;369;p46"/>
          <p:cNvSpPr txBox="1"/>
          <p:nvPr>
            <p:ph idx="2" type="subTitle"/>
          </p:nvPr>
        </p:nvSpPr>
        <p:spPr>
          <a:xfrm>
            <a:off x="1944725" y="1618375"/>
            <a:ext cx="2200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Researchers</a:t>
            </a:r>
            <a:endParaRPr sz="1800"/>
          </a:p>
        </p:txBody>
      </p:sp>
      <p:sp>
        <p:nvSpPr>
          <p:cNvPr id="370" name="Google Shape;370;p46"/>
          <p:cNvSpPr txBox="1"/>
          <p:nvPr>
            <p:ph idx="1" type="subTitle"/>
          </p:nvPr>
        </p:nvSpPr>
        <p:spPr>
          <a:xfrm>
            <a:off x="5777750" y="2185900"/>
            <a:ext cx="24849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Lideran las tareas necesarias para tener Journey Map y escenarios (HMW). Su objetivo es que haya una conexión clara y coherente entre estas dos herramientas y lo que surgió durante Research. </a:t>
            </a:r>
            <a:r>
              <a:rPr b="1" lang="es" sz="1200"/>
              <a:t>(2 estudiantes)</a:t>
            </a:r>
            <a:endParaRPr b="1" sz="1200"/>
          </a:p>
        </p:txBody>
      </p:sp>
      <p:sp>
        <p:nvSpPr>
          <p:cNvPr id="371" name="Google Shape;371;p46"/>
          <p:cNvSpPr txBox="1"/>
          <p:nvPr>
            <p:ph idx="2" type="subTitle"/>
          </p:nvPr>
        </p:nvSpPr>
        <p:spPr>
          <a:xfrm>
            <a:off x="5777750" y="1623425"/>
            <a:ext cx="2200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De definición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7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Facilitadores</a:t>
            </a:r>
            <a:endParaRPr/>
          </a:p>
        </p:txBody>
      </p:sp>
      <p:pic>
        <p:nvPicPr>
          <p:cNvPr id="377" name="Google Shape;377;p47"/>
          <p:cNvPicPr preferRelativeResize="0"/>
          <p:nvPr/>
        </p:nvPicPr>
        <p:blipFill rotWithShape="1">
          <a:blip r:embed="rId3">
            <a:alphaModFix/>
          </a:blip>
          <a:srcRect b="17225" l="0" r="68077" t="26557"/>
          <a:stretch/>
        </p:blipFill>
        <p:spPr>
          <a:xfrm>
            <a:off x="4770225" y="1788450"/>
            <a:ext cx="945600" cy="945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378" name="Google Shape;378;p47"/>
          <p:cNvPicPr preferRelativeResize="0"/>
          <p:nvPr/>
        </p:nvPicPr>
        <p:blipFill rotWithShape="1">
          <a:blip r:embed="rId4">
            <a:alphaModFix/>
          </a:blip>
          <a:srcRect b="17225" l="0" r="68077" t="26557"/>
          <a:stretch/>
        </p:blipFill>
        <p:spPr>
          <a:xfrm>
            <a:off x="910425" y="1790325"/>
            <a:ext cx="945600" cy="945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cxnSp>
        <p:nvCxnSpPr>
          <p:cNvPr id="379" name="Google Shape;379;p47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0" name="Google Shape;380;p47"/>
          <p:cNvSpPr txBox="1"/>
          <p:nvPr>
            <p:ph idx="1" type="subTitle"/>
          </p:nvPr>
        </p:nvSpPr>
        <p:spPr>
          <a:xfrm>
            <a:off x="1944725" y="2104650"/>
            <a:ext cx="24849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Coordinan la etapa de ideación encargándose de que se realicen correctamente el brainstorming y el mapa de actores y la propuesta de valor. </a:t>
            </a:r>
            <a:r>
              <a:rPr lang="es" sz="1200"/>
              <a:t> </a:t>
            </a:r>
            <a:r>
              <a:rPr b="1" lang="es" sz="1200"/>
              <a:t>(2 estudiantes(.</a:t>
            </a:r>
            <a:endParaRPr b="1" sz="1200"/>
          </a:p>
        </p:txBody>
      </p:sp>
      <p:sp>
        <p:nvSpPr>
          <p:cNvPr id="381" name="Google Shape;381;p47"/>
          <p:cNvSpPr txBox="1"/>
          <p:nvPr>
            <p:ph idx="2" type="subTitle"/>
          </p:nvPr>
        </p:nvSpPr>
        <p:spPr>
          <a:xfrm>
            <a:off x="1944725" y="1618375"/>
            <a:ext cx="2200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De ideación</a:t>
            </a:r>
            <a:endParaRPr sz="1800"/>
          </a:p>
        </p:txBody>
      </p:sp>
      <p:sp>
        <p:nvSpPr>
          <p:cNvPr id="382" name="Google Shape;382;p47"/>
          <p:cNvSpPr txBox="1"/>
          <p:nvPr>
            <p:ph idx="1" type="subTitle"/>
          </p:nvPr>
        </p:nvSpPr>
        <p:spPr>
          <a:xfrm>
            <a:off x="5777750" y="2185900"/>
            <a:ext cx="24849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Se responsabilizan de coordinar actividades y encuentros del equipo por fuera de las clases en vivo y de mantener la bitácora al día y completa. </a:t>
            </a:r>
            <a:r>
              <a:rPr lang="es" sz="1200"/>
              <a:t> </a:t>
            </a:r>
            <a:r>
              <a:rPr b="1" lang="es" sz="1200"/>
              <a:t>(2 estudiantes)</a:t>
            </a:r>
            <a:endParaRPr b="1" sz="1200"/>
          </a:p>
        </p:txBody>
      </p:sp>
      <p:sp>
        <p:nvSpPr>
          <p:cNvPr id="383" name="Google Shape;383;p47"/>
          <p:cNvSpPr txBox="1"/>
          <p:nvPr>
            <p:ph idx="2" type="subTitle"/>
          </p:nvPr>
        </p:nvSpPr>
        <p:spPr>
          <a:xfrm>
            <a:off x="5777750" y="1623425"/>
            <a:ext cx="2200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Productores</a:t>
            </a:r>
            <a:endParaRPr sz="1800"/>
          </a:p>
        </p:txBody>
      </p:sp>
      <p:grpSp>
        <p:nvGrpSpPr>
          <p:cNvPr id="384" name="Google Shape;384;p47"/>
          <p:cNvGrpSpPr/>
          <p:nvPr/>
        </p:nvGrpSpPr>
        <p:grpSpPr>
          <a:xfrm>
            <a:off x="1159932" y="2039613"/>
            <a:ext cx="444187" cy="443256"/>
            <a:chOff x="3541011" y="1508594"/>
            <a:chExt cx="350167" cy="349434"/>
          </a:xfrm>
        </p:grpSpPr>
        <p:sp>
          <p:nvSpPr>
            <p:cNvPr id="385" name="Google Shape;385;p47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7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7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7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47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7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7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7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7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7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7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7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7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" name="Google Shape;398;p47"/>
          <p:cNvGrpSpPr/>
          <p:nvPr/>
        </p:nvGrpSpPr>
        <p:grpSpPr>
          <a:xfrm>
            <a:off x="5016832" y="2049254"/>
            <a:ext cx="452381" cy="423999"/>
            <a:chOff x="6219391" y="3816756"/>
            <a:chExt cx="356627" cy="334252"/>
          </a:xfrm>
        </p:grpSpPr>
        <p:sp>
          <p:nvSpPr>
            <p:cNvPr id="399" name="Google Shape;399;p47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47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7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47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8"/>
          <p:cNvSpPr txBox="1"/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Roles del equipo</a:t>
            </a:r>
            <a:endParaRPr/>
          </a:p>
        </p:txBody>
      </p:sp>
      <p:cxnSp>
        <p:nvCxnSpPr>
          <p:cNvPr id="408" name="Google Shape;408;p48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9" name="Google Shape;409;p48"/>
          <p:cNvSpPr txBox="1"/>
          <p:nvPr>
            <p:ph idx="1" type="subTitle"/>
          </p:nvPr>
        </p:nvSpPr>
        <p:spPr>
          <a:xfrm>
            <a:off x="1049375" y="1723650"/>
            <a:ext cx="45318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s" sz="1800"/>
              <a:t>Indira Réquiz - RESEARCH </a:t>
            </a:r>
            <a:endParaRPr sz="1800"/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s" sz="1800"/>
              <a:t>Lucila Arjona- RESEARCH </a:t>
            </a:r>
            <a:endParaRPr sz="1800"/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s" sz="1800"/>
              <a:t>Neyza Vargas- RESEARCH</a:t>
            </a:r>
            <a:endParaRPr sz="1800"/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s" sz="1800"/>
              <a:t>Mario Suaza - DEFINICIÓN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s" sz="1800"/>
              <a:t>Dayana- DEFINICIÓN</a:t>
            </a:r>
            <a:endParaRPr sz="1800"/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s" sz="1800"/>
              <a:t>Jairo Rivera- IDEACIÓN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s" sz="1800"/>
              <a:t>Pablo Alarcón - IDEACIÓN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s" sz="1800"/>
              <a:t>Stephania Martheyn- PRODUCTOR</a:t>
            </a:r>
            <a:endParaRPr sz="1800"/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s" sz="1800"/>
              <a:t>Rocío Jiménez - PRODUCTOR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9"/>
          <p:cNvSpPr txBox="1"/>
          <p:nvPr>
            <p:ph idx="4294967295" type="title"/>
          </p:nvPr>
        </p:nvSpPr>
        <p:spPr>
          <a:xfrm>
            <a:off x="713225" y="9547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700"/>
              <a:t>Equipo multidisciplinario</a:t>
            </a:r>
            <a:endParaRPr sz="2700"/>
          </a:p>
        </p:txBody>
      </p:sp>
      <p:sp>
        <p:nvSpPr>
          <p:cNvPr id="415" name="Google Shape;415;p49"/>
          <p:cNvSpPr txBox="1"/>
          <p:nvPr>
            <p:ph idx="4294967295" type="body"/>
          </p:nvPr>
        </p:nvSpPr>
        <p:spPr>
          <a:xfrm>
            <a:off x="986850" y="1311575"/>
            <a:ext cx="7124700" cy="27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200"/>
              <a:t>Nuestro equipo sueña con conocer y viajar. Ese es nuestro elemento en </a:t>
            </a:r>
            <a:r>
              <a:rPr lang="es" sz="1200"/>
              <a:t>común</a:t>
            </a:r>
            <a:r>
              <a:rPr lang="es" sz="1200"/>
              <a:t>.</a:t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200"/>
              <a:t>Jairo: Materializo ideas realistas y disruptivas</a:t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200"/>
              <a:t>Pablo: Creativo</a:t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200"/>
              <a:t>Indira: Es investigadora, su área es la literatura y los idiomas</a:t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200"/>
              <a:t>Lucila: Creativa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200"/>
              <a:t>Neyza: Explorar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200"/>
              <a:t>Dayana: Perseverante, hago todo lo posible por cumplir lo que me propongo.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s" sz="1200"/>
              <a:t>Rocio: Escuchar a los </a:t>
            </a:r>
            <a:r>
              <a:rPr lang="es" sz="1200"/>
              <a:t>demás</a:t>
            </a:r>
            <a:r>
              <a:rPr lang="es" sz="1200"/>
              <a:t> y perseverante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s" sz="1200"/>
              <a:t>Stephania: Creativa y exploradora.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vie Review App by Slidesgo">
  <a:themeElements>
    <a:clrScheme name="Simple Light">
      <a:dk1>
        <a:srgbClr val="171715"/>
      </a:dk1>
      <a:lt1>
        <a:srgbClr val="FFFFFF"/>
      </a:lt1>
      <a:dk2>
        <a:srgbClr val="FFADF9"/>
      </a:dk2>
      <a:lt2>
        <a:srgbClr val="FFF0B9"/>
      </a:lt2>
      <a:accent1>
        <a:srgbClr val="46FCDD"/>
      </a:accent1>
      <a:accent2>
        <a:srgbClr val="37B1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